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85" r:id="rId1"/>
  </p:sldMasterIdLst>
  <p:notesMasterIdLst>
    <p:notesMasterId r:id="rId167"/>
  </p:notesMasterIdLst>
  <p:handoutMasterIdLst>
    <p:handoutMasterId r:id="rId168"/>
  </p:handoutMasterIdLst>
  <p:sldIdLst>
    <p:sldId id="687" r:id="rId2"/>
    <p:sldId id="697" r:id="rId3"/>
    <p:sldId id="728" r:id="rId4"/>
    <p:sldId id="689" r:id="rId5"/>
    <p:sldId id="897" r:id="rId6"/>
    <p:sldId id="898" r:id="rId7"/>
    <p:sldId id="994" r:id="rId8"/>
    <p:sldId id="899" r:id="rId9"/>
    <p:sldId id="900" r:id="rId10"/>
    <p:sldId id="713" r:id="rId11"/>
    <p:sldId id="909" r:id="rId12"/>
    <p:sldId id="714" r:id="rId13"/>
    <p:sldId id="901" r:id="rId14"/>
    <p:sldId id="717" r:id="rId15"/>
    <p:sldId id="718" r:id="rId16"/>
    <p:sldId id="902" r:id="rId17"/>
    <p:sldId id="715" r:id="rId18"/>
    <p:sldId id="959" r:id="rId19"/>
    <p:sldId id="739" r:id="rId20"/>
    <p:sldId id="731" r:id="rId21"/>
    <p:sldId id="730" r:id="rId22"/>
    <p:sldId id="749" r:id="rId23"/>
    <p:sldId id="751" r:id="rId24"/>
    <p:sldId id="732" r:id="rId25"/>
    <p:sldId id="734" r:id="rId26"/>
    <p:sldId id="996" r:id="rId27"/>
    <p:sldId id="822" r:id="rId28"/>
    <p:sldId id="925" r:id="rId29"/>
    <p:sldId id="921" r:id="rId30"/>
    <p:sldId id="924" r:id="rId31"/>
    <p:sldId id="940" r:id="rId32"/>
    <p:sldId id="960" r:id="rId33"/>
    <p:sldId id="735" r:id="rId34"/>
    <p:sldId id="736" r:id="rId35"/>
    <p:sldId id="737" r:id="rId36"/>
    <p:sldId id="752" r:id="rId37"/>
    <p:sldId id="753" r:id="rId38"/>
    <p:sldId id="738" r:id="rId39"/>
    <p:sldId id="823" r:id="rId40"/>
    <p:sldId id="961" r:id="rId41"/>
    <p:sldId id="748" r:id="rId42"/>
    <p:sldId id="743" r:id="rId43"/>
    <p:sldId id="941" r:id="rId44"/>
    <p:sldId id="754" r:id="rId45"/>
    <p:sldId id="755" r:id="rId46"/>
    <p:sldId id="757" r:id="rId47"/>
    <p:sldId id="758" r:id="rId48"/>
    <p:sldId id="759" r:id="rId49"/>
    <p:sldId id="746" r:id="rId50"/>
    <p:sldId id="824" r:id="rId51"/>
    <p:sldId id="962" r:id="rId52"/>
    <p:sldId id="761" r:id="rId53"/>
    <p:sldId id="942" r:id="rId54"/>
    <p:sldId id="772" r:id="rId55"/>
    <p:sldId id="773" r:id="rId56"/>
    <p:sldId id="766" r:id="rId57"/>
    <p:sldId id="767" r:id="rId58"/>
    <p:sldId id="775" r:id="rId59"/>
    <p:sldId id="836" r:id="rId60"/>
    <p:sldId id="838" r:id="rId61"/>
    <p:sldId id="819" r:id="rId62"/>
    <p:sldId id="997" r:id="rId63"/>
    <p:sldId id="911" r:id="rId64"/>
    <p:sldId id="825" r:id="rId65"/>
    <p:sldId id="963" r:id="rId66"/>
    <p:sldId id="787" r:id="rId67"/>
    <p:sldId id="790" r:id="rId68"/>
    <p:sldId id="791" r:id="rId69"/>
    <p:sldId id="792" r:id="rId70"/>
    <p:sldId id="793" r:id="rId71"/>
    <p:sldId id="794" r:id="rId72"/>
    <p:sldId id="800" r:id="rId73"/>
    <p:sldId id="795" r:id="rId74"/>
    <p:sldId id="801" r:id="rId75"/>
    <p:sldId id="839" r:id="rId76"/>
    <p:sldId id="840" r:id="rId77"/>
    <p:sldId id="912" r:id="rId78"/>
    <p:sldId id="796" r:id="rId79"/>
    <p:sldId id="964" r:id="rId80"/>
    <p:sldId id="802" r:id="rId81"/>
    <p:sldId id="803" r:id="rId82"/>
    <p:sldId id="806" r:id="rId83"/>
    <p:sldId id="807" r:id="rId84"/>
    <p:sldId id="812" r:id="rId85"/>
    <p:sldId id="817" r:id="rId86"/>
    <p:sldId id="906" r:id="rId87"/>
    <p:sldId id="826" r:id="rId88"/>
    <p:sldId id="965" r:id="rId89"/>
    <p:sldId id="827" r:id="rId90"/>
    <p:sldId id="943" r:id="rId91"/>
    <p:sldId id="828" r:id="rId92"/>
    <p:sldId id="835" r:id="rId93"/>
    <p:sldId id="829" r:id="rId94"/>
    <p:sldId id="830" r:id="rId95"/>
    <p:sldId id="831" r:id="rId96"/>
    <p:sldId id="842" r:id="rId97"/>
    <p:sldId id="837" r:id="rId98"/>
    <p:sldId id="843" r:id="rId99"/>
    <p:sldId id="907" r:id="rId100"/>
    <p:sldId id="834" r:id="rId101"/>
    <p:sldId id="966" r:id="rId102"/>
    <p:sldId id="844" r:id="rId103"/>
    <p:sldId id="845" r:id="rId104"/>
    <p:sldId id="847" r:id="rId105"/>
    <p:sldId id="855" r:id="rId106"/>
    <p:sldId id="849" r:id="rId107"/>
    <p:sldId id="856" r:id="rId108"/>
    <p:sldId id="920" r:id="rId109"/>
    <p:sldId id="858" r:id="rId110"/>
    <p:sldId id="908" r:id="rId111"/>
    <p:sldId id="854" r:id="rId112"/>
    <p:sldId id="967" r:id="rId113"/>
    <p:sldId id="927" r:id="rId114"/>
    <p:sldId id="928" r:id="rId115"/>
    <p:sldId id="929" r:id="rId116"/>
    <p:sldId id="930" r:id="rId117"/>
    <p:sldId id="931" r:id="rId118"/>
    <p:sldId id="932" r:id="rId119"/>
    <p:sldId id="933" r:id="rId120"/>
    <p:sldId id="934" r:id="rId121"/>
    <p:sldId id="935" r:id="rId122"/>
    <p:sldId id="936" r:id="rId123"/>
    <p:sldId id="937" r:id="rId124"/>
    <p:sldId id="952" r:id="rId125"/>
    <p:sldId id="954" r:id="rId126"/>
    <p:sldId id="955" r:id="rId127"/>
    <p:sldId id="956" r:id="rId128"/>
    <p:sldId id="957" r:id="rId129"/>
    <p:sldId id="938" r:id="rId130"/>
    <p:sldId id="968" r:id="rId131"/>
    <p:sldId id="879" r:id="rId132"/>
    <p:sldId id="890" r:id="rId133"/>
    <p:sldId id="891" r:id="rId134"/>
    <p:sldId id="887" r:id="rId135"/>
    <p:sldId id="889" r:id="rId136"/>
    <p:sldId id="969" r:id="rId137"/>
    <p:sldId id="977" r:id="rId138"/>
    <p:sldId id="978" r:id="rId139"/>
    <p:sldId id="980" r:id="rId140"/>
    <p:sldId id="981" r:id="rId141"/>
    <p:sldId id="985" r:id="rId142"/>
    <p:sldId id="982" r:id="rId143"/>
    <p:sldId id="984" r:id="rId144"/>
    <p:sldId id="986" r:id="rId145"/>
    <p:sldId id="972" r:id="rId146"/>
    <p:sldId id="973" r:id="rId147"/>
    <p:sldId id="987" r:id="rId148"/>
    <p:sldId id="988" r:id="rId149"/>
    <p:sldId id="989" r:id="rId150"/>
    <p:sldId id="974" r:id="rId151"/>
    <p:sldId id="990" r:id="rId152"/>
    <p:sldId id="991" r:id="rId153"/>
    <p:sldId id="975" r:id="rId154"/>
    <p:sldId id="970" r:id="rId155"/>
    <p:sldId id="998" r:id="rId156"/>
    <p:sldId id="999" r:id="rId157"/>
    <p:sldId id="1000" r:id="rId158"/>
    <p:sldId id="947" r:id="rId159"/>
    <p:sldId id="948" r:id="rId160"/>
    <p:sldId id="949" r:id="rId161"/>
    <p:sldId id="950" r:id="rId162"/>
    <p:sldId id="995" r:id="rId163"/>
    <p:sldId id="951" r:id="rId164"/>
    <p:sldId id="663" r:id="rId165"/>
    <p:sldId id="712" r:id="rId166"/>
  </p:sldIdLst>
  <p:sldSz cx="12188825" cy="6858000"/>
  <p:notesSz cx="6858000" cy="9144000"/>
  <p:custDataLst>
    <p:tags r:id="rId169"/>
  </p:custDataLst>
  <p:defaultTextStyle>
    <a:defPPr>
      <a:defRPr lang="en-US"/>
    </a:defPPr>
    <a:lvl1pPr marL="0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00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000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000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001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001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002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002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003" algn="l" defTabSz="9140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25362215-C252-415F-9A00-4F5B8F16C3C3}">
          <p14:sldIdLst>
            <p14:sldId id="687"/>
            <p14:sldId id="697"/>
            <p14:sldId id="728"/>
          </p14:sldIdLst>
        </p14:section>
        <p14:section name="Network+Security services" id="{9F181C53-72FB-4C54-9F64-DEAF604130D3}">
          <p14:sldIdLst>
            <p14:sldId id="689"/>
            <p14:sldId id="897"/>
            <p14:sldId id="898"/>
            <p14:sldId id="994"/>
            <p14:sldId id="899"/>
            <p14:sldId id="900"/>
            <p14:sldId id="713"/>
            <p14:sldId id="909"/>
            <p14:sldId id="714"/>
          </p14:sldIdLst>
        </p14:section>
        <p14:section name="VIO/NSX-v requirements" id="{DB206B53-413E-4365-9F6A-E93FC2A89216}">
          <p14:sldIdLst>
            <p14:sldId id="901"/>
            <p14:sldId id="717"/>
            <p14:sldId id="718"/>
          </p14:sldIdLst>
        </p14:section>
        <p14:section name="Config" id="{5EBC0C17-14F1-4366-830B-78C43F128EA7}">
          <p14:sldIdLst>
            <p14:sldId id="902"/>
            <p14:sldId id="715"/>
          </p14:sldIdLst>
        </p14:section>
        <p14:section name="Config - Switching" id="{E3DEED80-47A2-4221-BCA5-EF486C8B6ADF}">
          <p14:sldIdLst>
            <p14:sldId id="959"/>
            <p14:sldId id="739"/>
            <p14:sldId id="731"/>
            <p14:sldId id="730"/>
            <p14:sldId id="749"/>
            <p14:sldId id="751"/>
            <p14:sldId id="732"/>
            <p14:sldId id="734"/>
            <p14:sldId id="996"/>
            <p14:sldId id="822"/>
            <p14:sldId id="925"/>
            <p14:sldId id="921"/>
            <p14:sldId id="924"/>
            <p14:sldId id="940"/>
          </p14:sldIdLst>
        </p14:section>
        <p14:section name="Config - DHCP" id="{24C27D3E-F810-4077-8F8B-38E010DD6E4E}">
          <p14:sldIdLst>
            <p14:sldId id="960"/>
            <p14:sldId id="735"/>
            <p14:sldId id="736"/>
            <p14:sldId id="737"/>
            <p14:sldId id="752"/>
            <p14:sldId id="753"/>
            <p14:sldId id="738"/>
            <p14:sldId id="823"/>
          </p14:sldIdLst>
        </p14:section>
        <p14:section name="Config - Ext Network" id="{EE98CCA2-F8CF-4441-8C7B-10F04E1C5826}">
          <p14:sldIdLst>
            <p14:sldId id="961"/>
            <p14:sldId id="748"/>
            <p14:sldId id="743"/>
            <p14:sldId id="941"/>
            <p14:sldId id="754"/>
            <p14:sldId id="755"/>
            <p14:sldId id="757"/>
            <p14:sldId id="758"/>
            <p14:sldId id="759"/>
            <p14:sldId id="746"/>
            <p14:sldId id="824"/>
          </p14:sldIdLst>
        </p14:section>
        <p14:section name="Config - LR Central" id="{AEFA5493-F287-4BF0-9062-F1E0CDAAB4AC}">
          <p14:sldIdLst>
            <p14:sldId id="962"/>
            <p14:sldId id="761"/>
            <p14:sldId id="942"/>
            <p14:sldId id="772"/>
            <p14:sldId id="773"/>
            <p14:sldId id="766"/>
            <p14:sldId id="767"/>
            <p14:sldId id="775"/>
            <p14:sldId id="836"/>
            <p14:sldId id="838"/>
            <p14:sldId id="819"/>
            <p14:sldId id="997"/>
            <p14:sldId id="911"/>
            <p14:sldId id="825"/>
          </p14:sldIdLst>
        </p14:section>
        <p14:section name="Config - LR Dist" id="{0CF47A36-DA1D-47BC-AF7D-6F7DBD8599E6}">
          <p14:sldIdLst>
            <p14:sldId id="963"/>
            <p14:sldId id="787"/>
            <p14:sldId id="790"/>
            <p14:sldId id="791"/>
            <p14:sldId id="792"/>
            <p14:sldId id="793"/>
            <p14:sldId id="794"/>
            <p14:sldId id="800"/>
            <p14:sldId id="795"/>
            <p14:sldId id="801"/>
            <p14:sldId id="839"/>
            <p14:sldId id="840"/>
            <p14:sldId id="912"/>
            <p14:sldId id="796"/>
          </p14:sldIdLst>
        </p14:section>
        <p14:section name="Config - Static Route" id="{9FF090C9-6367-4B13-8AAE-C459796E090F}">
          <p14:sldIdLst>
            <p14:sldId id="964"/>
            <p14:sldId id="802"/>
            <p14:sldId id="803"/>
            <p14:sldId id="806"/>
            <p14:sldId id="807"/>
            <p14:sldId id="812"/>
            <p14:sldId id="817"/>
            <p14:sldId id="906"/>
            <p14:sldId id="826"/>
          </p14:sldIdLst>
        </p14:section>
        <p14:section name="Config - Floating IP@" id="{1421BFC4-CB3E-4EDC-8BCE-F81574CF7EC2}">
          <p14:sldIdLst>
            <p14:sldId id="965"/>
            <p14:sldId id="827"/>
            <p14:sldId id="943"/>
            <p14:sldId id="828"/>
            <p14:sldId id="835"/>
            <p14:sldId id="829"/>
            <p14:sldId id="830"/>
            <p14:sldId id="831"/>
            <p14:sldId id="842"/>
            <p14:sldId id="837"/>
            <p14:sldId id="843"/>
            <p14:sldId id="907"/>
            <p14:sldId id="834"/>
          </p14:sldIdLst>
        </p14:section>
        <p14:section name="Config - No-NAT" id="{47695015-77D5-442F-9405-52FE31D0B7C6}">
          <p14:sldIdLst>
            <p14:sldId id="966"/>
            <p14:sldId id="844"/>
            <p14:sldId id="845"/>
            <p14:sldId id="847"/>
            <p14:sldId id="855"/>
            <p14:sldId id="849"/>
            <p14:sldId id="856"/>
            <p14:sldId id="920"/>
            <p14:sldId id="858"/>
            <p14:sldId id="908"/>
            <p14:sldId id="854"/>
          </p14:sldIdLst>
        </p14:section>
        <p14:section name="Config - Firewalling" id="{18F259B8-4B39-4972-AF43-F3711A20C322}">
          <p14:sldIdLst>
            <p14:sldId id="967"/>
            <p14:sldId id="927"/>
            <p14:sldId id="928"/>
            <p14:sldId id="929"/>
            <p14:sldId id="930"/>
            <p14:sldId id="931"/>
            <p14:sldId id="932"/>
            <p14:sldId id="933"/>
            <p14:sldId id="934"/>
            <p14:sldId id="935"/>
            <p14:sldId id="936"/>
            <p14:sldId id="937"/>
            <p14:sldId id="952"/>
            <p14:sldId id="954"/>
            <p14:sldId id="955"/>
            <p14:sldId id="956"/>
            <p14:sldId id="957"/>
            <p14:sldId id="938"/>
          </p14:sldIdLst>
        </p14:section>
        <p14:section name="Config - Port Security" id="{51BE9C6F-D988-45C5-B2C1-C540AF5D7B62}">
          <p14:sldIdLst>
            <p14:sldId id="968"/>
            <p14:sldId id="879"/>
            <p14:sldId id="890"/>
            <p14:sldId id="891"/>
            <p14:sldId id="887"/>
            <p14:sldId id="889"/>
          </p14:sldIdLst>
        </p14:section>
        <p14:section name="Load Balancing" id="{1DC04163-610D-43CD-9E61-47AFDD88BBD3}">
          <p14:sldIdLst>
            <p14:sldId id="969"/>
            <p14:sldId id="977"/>
            <p14:sldId id="978"/>
            <p14:sldId id="980"/>
            <p14:sldId id="981"/>
            <p14:sldId id="985"/>
            <p14:sldId id="982"/>
            <p14:sldId id="984"/>
            <p14:sldId id="986"/>
            <p14:sldId id="972"/>
            <p14:sldId id="973"/>
            <p14:sldId id="987"/>
            <p14:sldId id="988"/>
            <p14:sldId id="989"/>
            <p14:sldId id="974"/>
            <p14:sldId id="990"/>
            <p14:sldId id="991"/>
            <p14:sldId id="975"/>
          </p14:sldIdLst>
        </p14:section>
        <p14:section name="Config - Metadata Service" id="{69788082-6C2D-45EE-A634-C4F5CE2C7D31}">
          <p14:sldIdLst>
            <p14:sldId id="970"/>
            <p14:sldId id="998"/>
            <p14:sldId id="999"/>
            <p14:sldId id="1000"/>
            <p14:sldId id="947"/>
            <p14:sldId id="948"/>
            <p14:sldId id="949"/>
            <p14:sldId id="950"/>
            <p14:sldId id="995"/>
            <p14:sldId id="951"/>
          </p14:sldIdLst>
        </p14:section>
        <p14:section name="End" id="{B4B09262-FB7B-489F-ACCD-93770B3C2E65}">
          <p14:sldIdLst>
            <p14:sldId id="663"/>
            <p14:sldId id="7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16">
          <p15:clr>
            <a:srgbClr val="A4A3A4"/>
          </p15:clr>
        </p15:guide>
        <p15:guide id="2" pos="75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9BE1"/>
    <a:srgbClr val="FFE7E7"/>
    <a:srgbClr val="FFB7B7"/>
    <a:srgbClr val="FF8600"/>
    <a:srgbClr val="FF4E00"/>
    <a:srgbClr val="FF1004"/>
    <a:srgbClr val="0014C6"/>
    <a:srgbClr val="E30B19"/>
    <a:srgbClr val="8C3801"/>
    <a:srgbClr val="FF8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 autoAdjust="0"/>
    <p:restoredTop sz="59069" autoAdjust="0"/>
  </p:normalViewPr>
  <p:slideViewPr>
    <p:cSldViewPr snapToGrid="0">
      <p:cViewPr varScale="1">
        <p:scale>
          <a:sx n="61" d="100"/>
          <a:sy n="61" d="100"/>
        </p:scale>
        <p:origin x="2056" y="44"/>
      </p:cViewPr>
      <p:guideLst>
        <p:guide orient="horz" pos="2416"/>
        <p:guide pos="75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8" d="100"/>
        <a:sy n="68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-94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B6F0DB-E055-41D0-9102-627A646E4242}" type="datetimeFigureOut">
              <a:rPr lang="en-US" smtClean="0"/>
              <a:t>10/13/2015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FBC3A-A12C-40F9-BB8D-BC30C7901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00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00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00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01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01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02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02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03" algn="l" defTabSz="9140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bugs.launchpad.net/openstack-manuals/+bug/1481530" TargetMode="External"/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2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03623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F2D703-B21D-BE40-81EB-BA069F4DB4E2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40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94406C-B0CD-4E2C-AE92-BE34B4954304}" type="slidenum">
              <a:rPr lang="en-IE" smtClean="0">
                <a:solidFill>
                  <a:prstClr val="black"/>
                </a:solidFill>
              </a:rPr>
              <a:pPr/>
              <a:t>14</a:t>
            </a:fld>
            <a:endParaRPr lang="en-I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1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pPr marL="0" marR="0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u="sng" dirty="0" smtClean="0"/>
              <a:t>NSX-v plugin configuration (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/neutron/plugins/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/nsxv.ini</a:t>
            </a:r>
            <a:r>
              <a:rPr lang="en-US" b="1" u="sng" dirty="0" smtClean="0"/>
              <a:t>)</a:t>
            </a:r>
          </a:p>
          <a:p>
            <a:pPr lvl="1"/>
            <a:r>
              <a:rPr lang="fr-FR" dirty="0" smtClean="0"/>
              <a:t># URL for </a:t>
            </a:r>
            <a:r>
              <a:rPr lang="fr-FR" dirty="0" err="1" smtClean="0"/>
              <a:t>NSXv</a:t>
            </a:r>
            <a:r>
              <a:rPr lang="fr-FR" dirty="0" smtClean="0"/>
              <a:t> manager</a:t>
            </a:r>
          </a:p>
          <a:p>
            <a:pPr lvl="1"/>
            <a:r>
              <a:rPr lang="fr-FR" dirty="0" err="1" smtClean="0"/>
              <a:t>manager_uri</a:t>
            </a:r>
            <a:r>
              <a:rPr lang="fr-FR" dirty="0" smtClean="0"/>
              <a:t> = https://192.168.70.5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User </a:t>
            </a:r>
            <a:r>
              <a:rPr lang="fr-FR" dirty="0" err="1" smtClean="0"/>
              <a:t>name</a:t>
            </a:r>
            <a:r>
              <a:rPr lang="fr-FR" dirty="0" smtClean="0"/>
              <a:t> for </a:t>
            </a:r>
            <a:r>
              <a:rPr lang="fr-FR" dirty="0" err="1" smtClean="0"/>
              <a:t>NSXv</a:t>
            </a:r>
            <a:r>
              <a:rPr lang="fr-FR" dirty="0" smtClean="0"/>
              <a:t> manager</a:t>
            </a:r>
          </a:p>
          <a:p>
            <a:pPr lvl="1"/>
            <a:r>
              <a:rPr lang="fr-FR" dirty="0" smtClean="0"/>
              <a:t>user = admin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</a:t>
            </a:r>
            <a:r>
              <a:rPr lang="fr-FR" dirty="0" err="1" smtClean="0"/>
              <a:t>Password</a:t>
            </a:r>
            <a:r>
              <a:rPr lang="fr-FR" dirty="0" smtClean="0"/>
              <a:t> for </a:t>
            </a:r>
            <a:r>
              <a:rPr lang="fr-FR" dirty="0" err="1" smtClean="0"/>
              <a:t>NSXv</a:t>
            </a:r>
            <a:r>
              <a:rPr lang="fr-FR" dirty="0" smtClean="0"/>
              <a:t> manager</a:t>
            </a:r>
          </a:p>
          <a:p>
            <a:pPr lvl="1"/>
            <a:r>
              <a:rPr lang="fr-FR" dirty="0" err="1" smtClean="0"/>
              <a:t>password</a:t>
            </a:r>
            <a:r>
              <a:rPr lang="fr-FR" dirty="0" smtClean="0"/>
              <a:t> = ZmVybmV0IGdBQUFBQUJWTG5xSVUzRm10RjJlR0VQc0pvZzNYRXpXR1FGbGdWQnNTSzJVeWZodFF0MGtCWlljNWRHTUJhaVFKd2cyRzgzYnFVSm94dG4zVjdLZzdNV1ZPUDFzM0pPelZ3PT0=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Cluster </a:t>
            </a:r>
            <a:r>
              <a:rPr lang="fr-FR" dirty="0" err="1" smtClean="0"/>
              <a:t>IDs</a:t>
            </a:r>
            <a:r>
              <a:rPr lang="fr-FR" dirty="0" smtClean="0"/>
              <a:t> for </a:t>
            </a:r>
            <a:r>
              <a:rPr lang="fr-FR" dirty="0" err="1" smtClean="0"/>
              <a:t>Compute</a:t>
            </a:r>
            <a:r>
              <a:rPr lang="fr-FR" dirty="0" smtClean="0"/>
              <a:t> clusters </a:t>
            </a:r>
            <a:r>
              <a:rPr lang="fr-FR" dirty="0" err="1" smtClean="0"/>
              <a:t>containing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hosts</a:t>
            </a:r>
          </a:p>
          <a:p>
            <a:pPr lvl="1"/>
            <a:r>
              <a:rPr lang="fr-FR" dirty="0" err="1" smtClean="0"/>
              <a:t>cluster_moid</a:t>
            </a:r>
            <a:r>
              <a:rPr lang="fr-FR" dirty="0" smtClean="0"/>
              <a:t> = domain-c7,domain-c970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Required</a:t>
            </a:r>
            <a:r>
              <a:rPr lang="fr-FR" dirty="0" smtClean="0"/>
              <a:t>) Datacenter ID for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endParaRPr lang="fr-FR" dirty="0" smtClean="0"/>
          </a:p>
          <a:p>
            <a:pPr lvl="1"/>
            <a:r>
              <a:rPr lang="fr-FR" dirty="0" err="1" smtClean="0"/>
              <a:t>datacenter_moid</a:t>
            </a:r>
            <a:r>
              <a:rPr lang="fr-FR" dirty="0" smtClean="0"/>
              <a:t> = datacenter-2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Optional</a:t>
            </a:r>
            <a:r>
              <a:rPr lang="fr-FR" dirty="0" smtClean="0"/>
              <a:t>) Resource pool ID for NSX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endParaRPr lang="fr-FR" dirty="0" smtClean="0"/>
          </a:p>
          <a:p>
            <a:pPr lvl="1"/>
            <a:r>
              <a:rPr lang="fr-FR" dirty="0" err="1" smtClean="0"/>
              <a:t>resource_pool_id</a:t>
            </a:r>
            <a:r>
              <a:rPr lang="fr-FR" dirty="0" smtClean="0"/>
              <a:t> = resgroup-1583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Optional</a:t>
            </a:r>
            <a:r>
              <a:rPr lang="fr-FR" dirty="0" smtClean="0"/>
              <a:t>) Datastore ID for NSX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deployment</a:t>
            </a:r>
            <a:endParaRPr lang="fr-FR" dirty="0" smtClean="0"/>
          </a:p>
          <a:p>
            <a:pPr lvl="1"/>
            <a:r>
              <a:rPr lang="fr-FR" dirty="0" err="1" smtClean="0"/>
              <a:t>datastore_id</a:t>
            </a:r>
            <a:r>
              <a:rPr lang="fr-FR" dirty="0" smtClean="0"/>
              <a:t> = datastore-29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Required</a:t>
            </a:r>
            <a:r>
              <a:rPr lang="fr-FR" dirty="0" smtClean="0"/>
              <a:t>) UUID of </a:t>
            </a:r>
            <a:r>
              <a:rPr lang="fr-FR" dirty="0" err="1" smtClean="0"/>
              <a:t>logic</a:t>
            </a:r>
            <a:r>
              <a:rPr lang="fr-FR" dirty="0" smtClean="0"/>
              <a:t> switch for </a:t>
            </a:r>
            <a:r>
              <a:rPr lang="fr-FR" dirty="0" err="1" smtClean="0"/>
              <a:t>physical</a:t>
            </a:r>
            <a:r>
              <a:rPr lang="fr-FR" dirty="0" smtClean="0"/>
              <a:t> network </a:t>
            </a:r>
            <a:r>
              <a:rPr lang="fr-FR" dirty="0" err="1" smtClean="0"/>
              <a:t>connectivity</a:t>
            </a:r>
            <a:endParaRPr lang="fr-FR" dirty="0" smtClean="0"/>
          </a:p>
          <a:p>
            <a:pPr lvl="1"/>
            <a:r>
              <a:rPr lang="fr-FR" dirty="0" err="1" smtClean="0"/>
              <a:t>external_network</a:t>
            </a:r>
            <a:r>
              <a:rPr lang="fr-FR" dirty="0" smtClean="0"/>
              <a:t> = dvportgroup-1442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Optional</a:t>
            </a:r>
            <a:r>
              <a:rPr lang="fr-FR" dirty="0" smtClean="0"/>
              <a:t>) Network scope ID for VXLAN </a:t>
            </a:r>
            <a:r>
              <a:rPr lang="fr-FR" dirty="0" err="1" smtClean="0"/>
              <a:t>virtual</a:t>
            </a:r>
            <a:r>
              <a:rPr lang="fr-FR" dirty="0" smtClean="0"/>
              <a:t> </a:t>
            </a:r>
            <a:r>
              <a:rPr lang="fr-FR" dirty="0" err="1" smtClean="0"/>
              <a:t>wires</a:t>
            </a:r>
            <a:endParaRPr lang="fr-FR" dirty="0" smtClean="0"/>
          </a:p>
          <a:p>
            <a:pPr lvl="1"/>
            <a:r>
              <a:rPr lang="fr-FR" dirty="0" err="1" smtClean="0"/>
              <a:t>vdn_scope_id</a:t>
            </a:r>
            <a:r>
              <a:rPr lang="fr-FR" dirty="0" smtClean="0"/>
              <a:t> = vdnscope-1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(</a:t>
            </a:r>
            <a:r>
              <a:rPr lang="fr-FR" dirty="0" err="1" smtClean="0"/>
              <a:t>Optional</a:t>
            </a:r>
            <a:r>
              <a:rPr lang="fr-FR" dirty="0" smtClean="0"/>
              <a:t>) DVS ID for VLANS</a:t>
            </a:r>
          </a:p>
          <a:p>
            <a:pPr lvl="1"/>
            <a:r>
              <a:rPr lang="fr-FR" dirty="0" err="1" smtClean="0"/>
              <a:t>dvs_id</a:t>
            </a:r>
            <a:r>
              <a:rPr lang="fr-FR" dirty="0" smtClean="0"/>
              <a:t> = dvs-32</a:t>
            </a:r>
          </a:p>
          <a:p>
            <a:pPr lvl="1"/>
            <a:endParaRPr lang="fr-FR" dirty="0" smtClean="0"/>
          </a:p>
          <a:p>
            <a:pPr lvl="1"/>
            <a:r>
              <a:rPr lang="en-US" dirty="0" smtClean="0"/>
              <a:t># (</a:t>
            </a:r>
            <a:r>
              <a:rPr lang="en-US" dirty="0" err="1" smtClean="0"/>
              <a:t>ListOpt</a:t>
            </a:r>
            <a:r>
              <a:rPr lang="en-US" dirty="0" smtClean="0"/>
              <a:t>) Define backup edge pool's management range with the four-tuple:</a:t>
            </a:r>
          </a:p>
          <a:p>
            <a:pPr lvl="1"/>
            <a:r>
              <a:rPr lang="en-US" dirty="0" smtClean="0"/>
              <a:t># &lt;</a:t>
            </a:r>
            <a:r>
              <a:rPr lang="en-US" dirty="0" err="1" smtClean="0"/>
              <a:t>edge_type</a:t>
            </a:r>
            <a:r>
              <a:rPr lang="en-US" dirty="0" smtClean="0"/>
              <a:t>&gt;:[</a:t>
            </a:r>
            <a:r>
              <a:rPr lang="en-US" dirty="0" err="1" smtClean="0"/>
              <a:t>edge_size</a:t>
            </a:r>
            <a:r>
              <a:rPr lang="en-US" dirty="0" smtClean="0"/>
              <a:t>]:&lt;</a:t>
            </a:r>
            <a:r>
              <a:rPr lang="en-US" dirty="0" err="1" smtClean="0"/>
              <a:t>minimum_pooled_edges</a:t>
            </a:r>
            <a:r>
              <a:rPr lang="en-US" dirty="0" smtClean="0"/>
              <a:t>&gt;:&lt;</a:t>
            </a:r>
            <a:r>
              <a:rPr lang="en-US" dirty="0" err="1" smtClean="0"/>
              <a:t>maximum_pooled_edges</a:t>
            </a:r>
            <a:r>
              <a:rPr lang="en-US" dirty="0" smtClean="0"/>
              <a:t>&gt;.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edge_type:'service</a:t>
            </a:r>
            <a:r>
              <a:rPr lang="en-US" dirty="0" smtClean="0"/>
              <a:t>'(service edge) or '</a:t>
            </a:r>
            <a:r>
              <a:rPr lang="en-US" dirty="0" err="1" smtClean="0"/>
              <a:t>vdr</a:t>
            </a:r>
            <a:r>
              <a:rPr lang="en-US" dirty="0" smtClean="0"/>
              <a:t>'(distributed edge).</a:t>
            </a:r>
          </a:p>
          <a:p>
            <a:pPr lvl="1"/>
            <a:r>
              <a:rPr lang="en-US" dirty="0" smtClean="0"/>
              <a:t># </a:t>
            </a:r>
            <a:r>
              <a:rPr lang="en-US" dirty="0" err="1" smtClean="0"/>
              <a:t>edge_size</a:t>
            </a:r>
            <a:r>
              <a:rPr lang="en-US" dirty="0" smtClean="0"/>
              <a:t>: 'compact', 'large'(by default), '</a:t>
            </a:r>
            <a:r>
              <a:rPr lang="en-US" dirty="0" err="1" smtClean="0"/>
              <a:t>xlarge</a:t>
            </a:r>
            <a:r>
              <a:rPr lang="en-US" dirty="0" smtClean="0"/>
              <a:t>' or '</a:t>
            </a:r>
            <a:r>
              <a:rPr lang="en-US" dirty="0" err="1" smtClean="0"/>
              <a:t>quadlarge</a:t>
            </a:r>
            <a:r>
              <a:rPr lang="en-US" dirty="0" smtClean="0"/>
              <a:t>'.</a:t>
            </a:r>
          </a:p>
          <a:p>
            <a:pPr lvl="1"/>
            <a:r>
              <a:rPr lang="en-US" dirty="0" smtClean="0"/>
              <a:t>#</a:t>
            </a:r>
          </a:p>
          <a:p>
            <a:pPr lvl="1"/>
            <a:r>
              <a:rPr lang="en-US" dirty="0" smtClean="0"/>
              <a:t># By default, edge pool manager would only manage service edge</a:t>
            </a:r>
          </a:p>
          <a:p>
            <a:pPr lvl="1"/>
            <a:r>
              <a:rPr lang="en-US" dirty="0" smtClean="0"/>
              <a:t># with compact and large size, distributed edge with large size as following:</a:t>
            </a:r>
          </a:p>
          <a:p>
            <a:pPr lvl="1"/>
            <a:r>
              <a:rPr lang="en-US" dirty="0" smtClean="0"/>
              <a:t># default is </a:t>
            </a:r>
            <a:r>
              <a:rPr lang="en-US" dirty="0" err="1" smtClean="0"/>
              <a:t>backup_edge_pool</a:t>
            </a:r>
            <a:r>
              <a:rPr lang="en-US" dirty="0" smtClean="0"/>
              <a:t> = service:large:1:3,service:compact:1:3</a:t>
            </a:r>
          </a:p>
          <a:p>
            <a:pPr lvl="1"/>
            <a:r>
              <a:rPr lang="en-US" dirty="0" smtClean="0"/>
              <a:t>#</a:t>
            </a:r>
          </a:p>
          <a:p>
            <a:pPr lvl="1"/>
            <a:r>
              <a:rPr lang="en-US" dirty="0" smtClean="0"/>
              <a:t># Example: </a:t>
            </a:r>
            <a:r>
              <a:rPr lang="en-US" dirty="0" err="1" smtClean="0"/>
              <a:t>backup_edge_pool</a:t>
            </a:r>
            <a:r>
              <a:rPr lang="en-US" dirty="0" smtClean="0"/>
              <a:t> = service:large:1:3,service:compact:1:3,</a:t>
            </a:r>
          </a:p>
          <a:p>
            <a:pPr lvl="1"/>
            <a:r>
              <a:rPr lang="en-US" dirty="0" smtClean="0"/>
              <a:t># vdr:large:1:3 to make edge pool manager also manage distributed edge.</a:t>
            </a:r>
          </a:p>
          <a:p>
            <a:pPr lvl="1"/>
            <a:r>
              <a:rPr lang="en-US" dirty="0" err="1" smtClean="0"/>
              <a:t>backup_edge_pool</a:t>
            </a:r>
            <a:r>
              <a:rPr lang="en-US" dirty="0" smtClean="0"/>
              <a:t> = service:compact:16:50,vdr:compact:2:4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# Configuration for </a:t>
            </a:r>
            <a:r>
              <a:rPr lang="fr-FR" dirty="0" err="1" smtClean="0"/>
              <a:t>metadata</a:t>
            </a:r>
            <a:endParaRPr lang="fr-FR" dirty="0" smtClean="0"/>
          </a:p>
          <a:p>
            <a:pPr lvl="1"/>
            <a:r>
              <a:rPr lang="fr-FR" dirty="0" err="1" smtClean="0"/>
              <a:t>nova_metadata_port</a:t>
            </a:r>
            <a:r>
              <a:rPr lang="fr-FR" dirty="0" smtClean="0"/>
              <a:t> = 8775</a:t>
            </a:r>
          </a:p>
          <a:p>
            <a:pPr lvl="1"/>
            <a:r>
              <a:rPr lang="fr-FR" dirty="0" err="1" smtClean="0"/>
              <a:t>nova_metadata_ips</a:t>
            </a:r>
            <a:r>
              <a:rPr lang="fr-FR" dirty="0" smtClean="0"/>
              <a:t> = 192.168.70.61</a:t>
            </a:r>
          </a:p>
          <a:p>
            <a:pPr lvl="1"/>
            <a:r>
              <a:rPr lang="fr-FR" dirty="0" err="1" smtClean="0"/>
              <a:t>mgt_net_proxy_netmask</a:t>
            </a:r>
            <a:r>
              <a:rPr lang="fr-FR" dirty="0" smtClean="0"/>
              <a:t> = 255.255.255.0</a:t>
            </a:r>
          </a:p>
          <a:p>
            <a:pPr lvl="1"/>
            <a:r>
              <a:rPr lang="fr-FR" dirty="0" err="1" smtClean="0"/>
              <a:t>mgt_net_proxy_ips</a:t>
            </a:r>
            <a:r>
              <a:rPr lang="fr-FR" dirty="0" smtClean="0"/>
              <a:t> = 192.168.70.62,192.168.70.63</a:t>
            </a:r>
          </a:p>
          <a:p>
            <a:pPr lvl="1"/>
            <a:r>
              <a:rPr lang="fr-FR" dirty="0" err="1" smtClean="0"/>
              <a:t>mgt_net_moid</a:t>
            </a:r>
            <a:r>
              <a:rPr lang="fr-FR" dirty="0" smtClean="0"/>
              <a:t> = dvportgroup-29</a:t>
            </a:r>
          </a:p>
          <a:p>
            <a:pPr lvl="1"/>
            <a:r>
              <a:rPr lang="fr-FR" dirty="0" err="1" smtClean="0"/>
              <a:t>metadata_shared_secret</a:t>
            </a:r>
            <a:r>
              <a:rPr lang="fr-FR" dirty="0" smtClean="0"/>
              <a:t> = ZmVybmV0IGdBQUFBQUJWTG5xSTAza1hXY0dMSjd4QkdZUjcwRW91WC1Tdi1yQm5HRzBtWmV6UFJFZnMtd3JmWUhIZ2FlQjZGdEttS1U5dFlvS2pwX0JYbXJOV0YwZElSaV9XUWJ4bW03N28xVzlfcElJd1lxZVU4cEhxTDFrPQ==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# Configure the </a:t>
            </a:r>
            <a:r>
              <a:rPr lang="en-US" dirty="0" err="1" smtClean="0"/>
              <a:t>metadata_initializer</a:t>
            </a:r>
            <a:r>
              <a:rPr lang="en-US" dirty="0" smtClean="0"/>
              <a:t> roles. If True, the server instance will</a:t>
            </a:r>
          </a:p>
          <a:p>
            <a:pPr lvl="1"/>
            <a:r>
              <a:rPr lang="en-US" dirty="0" smtClean="0"/>
              <a:t># attempt to initialize the metadata infrastructure</a:t>
            </a:r>
          </a:p>
          <a:p>
            <a:pPr lvl="1"/>
            <a:r>
              <a:rPr lang="en-US" dirty="0" err="1" smtClean="0"/>
              <a:t>metadata_initializer</a:t>
            </a:r>
            <a:r>
              <a:rPr lang="en-US" dirty="0" smtClean="0"/>
              <a:t> = True</a:t>
            </a:r>
          </a:p>
          <a:p>
            <a:pPr lvl="1"/>
            <a:endParaRPr lang="fr-FR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# Indicates whether distributed-firewall rule for security-groups</a:t>
            </a:r>
          </a:p>
          <a:p>
            <a:pPr lvl="1"/>
            <a:r>
              <a:rPr lang="en-US" dirty="0" smtClean="0"/>
              <a:t># blocked traffic is logged</a:t>
            </a:r>
          </a:p>
          <a:p>
            <a:pPr lvl="1"/>
            <a:r>
              <a:rPr lang="en-US" dirty="0" err="1" smtClean="0"/>
              <a:t>log_security_groups_blocked_traffic</a:t>
            </a:r>
            <a:r>
              <a:rPr lang="en-US" dirty="0" smtClean="0"/>
              <a:t> = False</a:t>
            </a:r>
          </a:p>
          <a:p>
            <a:pPr lvl="1"/>
            <a:r>
              <a:rPr lang="en-US" dirty="0" smtClean="0"/>
              <a:t># Indicates whether distributed-firewall security-groups rules are logged</a:t>
            </a:r>
          </a:p>
          <a:p>
            <a:pPr lvl="1"/>
            <a:r>
              <a:rPr lang="en-US" dirty="0" err="1" smtClean="0"/>
              <a:t>log_security_groups_allowed_traffic</a:t>
            </a:r>
            <a:r>
              <a:rPr lang="en-US" dirty="0" smtClean="0"/>
              <a:t> = False</a:t>
            </a:r>
          </a:p>
          <a:p>
            <a:pPr lvl="1"/>
            <a:endParaRPr lang="fr-FR" dirty="0" smtClean="0"/>
          </a:p>
          <a:p>
            <a:endParaRPr lang="fr-FR" dirty="0" smtClean="0"/>
          </a:p>
          <a:p>
            <a:r>
              <a:rPr lang="fr-FR" i="1" dirty="0" smtClean="0"/>
              <a:t>Note: The </a:t>
            </a:r>
            <a:r>
              <a:rPr lang="fr-FR" i="1" dirty="0" err="1" smtClean="0"/>
              <a:t>whole</a:t>
            </a:r>
            <a:r>
              <a:rPr lang="fr-FR" i="1" dirty="0" smtClean="0"/>
              <a:t> </a:t>
            </a:r>
            <a:r>
              <a:rPr lang="fr-FR" i="1" dirty="0" err="1" smtClean="0"/>
              <a:t>list</a:t>
            </a:r>
            <a:r>
              <a:rPr lang="fr-FR" i="1" dirty="0" smtClean="0"/>
              <a:t> of </a:t>
            </a:r>
            <a:r>
              <a:rPr lang="fr-FR" i="1" dirty="0" err="1" smtClean="0"/>
              <a:t>nsxv</a:t>
            </a:r>
            <a:r>
              <a:rPr lang="fr-FR" i="1" dirty="0" smtClean="0"/>
              <a:t> options</a:t>
            </a:r>
            <a:r>
              <a:rPr lang="fr-FR" i="1" baseline="0" dirty="0" smtClean="0"/>
              <a:t> </a:t>
            </a:r>
            <a:r>
              <a:rPr lang="fr-FR" i="1" baseline="0" dirty="0" err="1" smtClean="0"/>
              <a:t>is</a:t>
            </a:r>
            <a:r>
              <a:rPr lang="fr-FR" i="1" baseline="0" dirty="0" smtClean="0"/>
              <a:t> </a:t>
            </a:r>
            <a:r>
              <a:rPr lang="fr-FR" i="1" baseline="0" dirty="0" err="1" smtClean="0"/>
              <a:t>available</a:t>
            </a:r>
            <a:r>
              <a:rPr lang="fr-FR" i="1" baseline="0" dirty="0" smtClean="0"/>
              <a:t> </a:t>
            </a:r>
            <a:r>
              <a:rPr lang="fr-FR" i="1" baseline="0" dirty="0" err="1" smtClean="0"/>
              <a:t>under</a:t>
            </a:r>
            <a:r>
              <a:rPr lang="fr-FR" i="1" baseline="0" dirty="0" smtClean="0"/>
              <a:t> https://github.com/openstack/neutron/blob/master/etc/neutron/plugins/vmware/nsx.ini (section [</a:t>
            </a:r>
            <a:r>
              <a:rPr lang="fr-FR" i="1" baseline="0" dirty="0" err="1" smtClean="0"/>
              <a:t>nsxv</a:t>
            </a:r>
            <a:r>
              <a:rPr lang="fr-FR" i="1" baseline="0" dirty="0" smtClean="0"/>
              <a:t>])</a:t>
            </a:r>
            <a:endParaRPr lang="fr-FR" i="1" dirty="0" smtClean="0"/>
          </a:p>
          <a:p>
            <a:endParaRPr lang="fr-FR" dirty="0" smtClean="0"/>
          </a:p>
          <a:p>
            <a:endParaRPr lang="fr-FR" dirty="0" smtClean="0"/>
          </a:p>
          <a:p>
            <a:pPr marL="0" marR="0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u="sng" dirty="0" smtClean="0"/>
              <a:t>VIO Neutron configuration </a:t>
            </a:r>
            <a:r>
              <a:rPr lang="en-US" b="1" u="sng" dirty="0" smtClean="0"/>
              <a:t>(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/opt/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200" b="1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omjs.properties</a:t>
            </a:r>
            <a:r>
              <a:rPr lang="en-US" b="1" u="sng" dirty="0" smtClean="0"/>
              <a:t>)</a:t>
            </a:r>
          </a:p>
          <a:p>
            <a:pPr marL="0" marR="0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u="none" dirty="0" smtClean="0"/>
              <a:t>Note: Reboot the OMS to </a:t>
            </a:r>
            <a:r>
              <a:rPr lang="fr-FR" b="0" u="none" dirty="0" err="1" smtClean="0"/>
              <a:t>get</a:t>
            </a:r>
            <a:r>
              <a:rPr lang="fr-FR" b="0" u="none" dirty="0" smtClean="0"/>
              <a:t> the settings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applied</a:t>
            </a:r>
            <a:endParaRPr lang="fr-FR" b="0" u="none" dirty="0" smtClean="0"/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Remove the need for 3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(for the DB)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oms.disable_datastores_anti_affinity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Remove high disk space requirements using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linked_clone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VIO VMs 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oms.use_linked_clone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CPU usage of the VIO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oms.vmsize.cpu.lb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oms.vmsize.cpu.controller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oms.vmsize.cpu.db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oms.vmsize.cpu.dhcp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oms.vmsize.cpu.mq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oms.vmsize.cpu.memcache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oms.vmsize.cpu.compute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oms.vmsize.cpu.storage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oms.vmsize.cpu.smoke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RAM usage of the VIO 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VMs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oms.vmsize.memory.lb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oms.vmsize.memory.controller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oms.vmsize.memory.db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oms.vmsize.memory.dhcp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oms.vmsize.memory.mq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oms.vmsize.memory.memcache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oms.vmsize.memory.compute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oms.vmsize.memory.storage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pPr lvl="1"/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oms.vmsize.memory.smoke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4096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34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96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009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03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6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65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43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02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2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518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59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45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64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40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476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01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584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290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7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418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44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7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r>
              <a:rPr lang="fr-FR" b="1" u="sng" baseline="0" dirty="0" err="1" smtClean="0"/>
              <a:t>Technical</a:t>
            </a:r>
            <a:r>
              <a:rPr lang="fr-FR" b="1" u="sng" baseline="0" dirty="0" smtClean="0"/>
              <a:t> Note: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b="0" u="none" baseline="0" dirty="0" err="1" smtClean="0"/>
              <a:t>It's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also</a:t>
            </a:r>
            <a:r>
              <a:rPr lang="fr-FR" b="0" u="none" baseline="0" dirty="0" smtClean="0"/>
              <a:t> possible to use </a:t>
            </a:r>
            <a:r>
              <a:rPr lang="fr-FR" b="0" u="none" baseline="0" dirty="0" err="1" smtClean="0"/>
              <a:t>dedicated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Edge</a:t>
            </a:r>
            <a:r>
              <a:rPr lang="fr-FR" b="0" u="none" baseline="0" dirty="0" smtClean="0"/>
              <a:t> for the Tenant </a:t>
            </a:r>
            <a:r>
              <a:rPr lang="fr-FR" b="0" u="none" baseline="0" dirty="0" err="1" smtClean="0"/>
              <a:t>Centralized</a:t>
            </a:r>
            <a:r>
              <a:rPr lang="fr-FR" b="0" u="none" baseline="0" dirty="0" smtClean="0"/>
              <a:t> LR if </a:t>
            </a:r>
            <a:r>
              <a:rPr lang="fr-FR" b="0" u="none" baseline="0" dirty="0" err="1" smtClean="0"/>
              <a:t>needed</a:t>
            </a:r>
            <a:r>
              <a:rPr lang="fr-FR" b="0" u="none" baseline="0" dirty="0" smtClean="0"/>
              <a:t>.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fr-FR" b="0" u="none" baseline="0" dirty="0" smtClean="0"/>
              <a:t>This </a:t>
            </a:r>
            <a:r>
              <a:rPr lang="fr-FR" b="0" u="none" baseline="0" dirty="0" err="1" smtClean="0"/>
              <a:t>is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done</a:t>
            </a:r>
            <a:r>
              <a:rPr lang="fr-FR" b="0" u="none" baseline="0" dirty="0" smtClean="0"/>
              <a:t>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b="0" u="non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b="0" u="none" baseline="0" dirty="0" smtClean="0"/>
              <a:t>By the Tenant at the </a:t>
            </a:r>
            <a:r>
              <a:rPr lang="fr-FR" b="0" u="none" baseline="0" dirty="0" err="1" smtClean="0"/>
              <a:t>Centralized</a:t>
            </a:r>
            <a:r>
              <a:rPr lang="fr-FR" b="0" u="none" baseline="0" dirty="0" smtClean="0"/>
              <a:t> LR </a:t>
            </a:r>
            <a:r>
              <a:rPr lang="fr-FR" b="0" u="none" baseline="0" dirty="0" err="1" smtClean="0"/>
              <a:t>creation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with</a:t>
            </a:r>
            <a:r>
              <a:rPr lang="fr-FR" b="0" u="none" baseline="0" dirty="0" smtClean="0"/>
              <a:t> the option </a:t>
            </a:r>
          </a:p>
          <a:p>
            <a:pPr marL="457000" lvl="1" indent="0">
              <a:buFont typeface="Arial" panose="020B0604020202020204" pitchFamily="34" charset="0"/>
              <a:buNone/>
            </a:pP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router-create Tenant1-LR-Central1 </a:t>
            </a:r>
            <a:r>
              <a:rPr lang="fr-FR" b="0" u="none" baseline="0" dirty="0" smtClean="0"/>
              <a:t>--</a:t>
            </a:r>
            <a:r>
              <a:rPr lang="fr-FR" b="0" u="none" baseline="0" dirty="0" err="1" smtClean="0"/>
              <a:t>router_type</a:t>
            </a:r>
            <a:r>
              <a:rPr lang="fr-FR" b="0" u="none" baseline="0" dirty="0" smtClean="0"/>
              <a:t>=exclusive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b="0" u="none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b="0" u="none" baseline="0" dirty="0" smtClean="0"/>
              <a:t>By a global setting in nsxv.ini</a:t>
            </a:r>
          </a:p>
          <a:p>
            <a:pPr marL="457000" marR="0" lvl="1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tenant_router_types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exclusive, shared, distributed</a:t>
            </a:r>
          </a:p>
          <a:p>
            <a:pPr marL="457000" lvl="1" indent="0">
              <a:buFont typeface="Arial" panose="020B0604020202020204" pitchFamily="34" charset="0"/>
              <a:buNone/>
            </a:pPr>
            <a:r>
              <a:rPr lang="fr-FR" b="0" u="none" baseline="0" dirty="0" smtClean="0"/>
              <a:t># default = </a:t>
            </a:r>
            <a:r>
              <a:rPr lang="fr-FR" b="0" u="none" baseline="0" dirty="0" err="1" smtClean="0"/>
              <a:t>shared</a:t>
            </a:r>
            <a:endParaRPr lang="fr-FR" b="0" u="none" baseline="0" dirty="0" smtClean="0"/>
          </a:p>
          <a:p>
            <a:pPr marL="0" lvl="0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64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038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203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63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46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87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0801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64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6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219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51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98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11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664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834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8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6943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3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33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564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584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84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5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6108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154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123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70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46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3918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96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939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52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619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3457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30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205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267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2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6892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05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4392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5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86297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648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540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090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9115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114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3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8203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266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6731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623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7349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65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982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smtClean="0"/>
              <a:t>Access to the VIO Controller: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u="none" dirty="0" smtClean="0"/>
              <a:t>SSH</a:t>
            </a:r>
            <a:r>
              <a:rPr lang="fr-FR" b="0" u="none" baseline="0" dirty="0" smtClean="0"/>
              <a:t> to the VIO OMS (</a:t>
            </a:r>
            <a:r>
              <a:rPr lang="fr-FR" b="0" u="none" baseline="0" dirty="0" err="1" smtClean="0"/>
              <a:t>viouser</a:t>
            </a:r>
            <a:r>
              <a:rPr lang="fr-FR" b="0" u="none" baseline="0" dirty="0" smtClean="0"/>
              <a:t> / </a:t>
            </a:r>
            <a:r>
              <a:rPr lang="fr-FR" b="0" u="none" baseline="0" dirty="0" err="1" smtClean="0"/>
              <a:t>pwd</a:t>
            </a:r>
            <a:r>
              <a:rPr lang="fr-FR" b="0" u="none" baseline="0" dirty="0" smtClean="0"/>
              <a:t>)</a:t>
            </a:r>
          </a:p>
          <a:p>
            <a:pPr marL="914000" lvl="2" indent="0">
              <a:buFont typeface="+mj-lt"/>
              <a:buNone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viouser@x.x.x.x</a:t>
            </a:r>
            <a:endParaRPr lang="en-US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First time go on console to set up </a:t>
            </a:r>
            <a:r>
              <a:rPr lang="fr-FR" b="0" i="1" u="none" baseline="0" dirty="0" err="1" smtClean="0"/>
              <a:t>your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password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dirty="0" err="1" smtClean="0"/>
              <a:t>From</a:t>
            </a:r>
            <a:r>
              <a:rPr lang="fr-FR" b="0" u="none" dirty="0" smtClean="0"/>
              <a:t> VIO OMS, SSH</a:t>
            </a:r>
            <a:r>
              <a:rPr lang="fr-FR" b="0" u="none" baseline="0" dirty="0" smtClean="0"/>
              <a:t> to the VIO Controller01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viouser@localhost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controller01</a:t>
            </a:r>
          </a:p>
          <a:p>
            <a:pPr marL="914000" lvl="2" indent="0">
              <a:buFont typeface="+mj-lt"/>
              <a:buNone/>
            </a:pPr>
            <a:r>
              <a:rPr lang="fr-FR" b="0" i="1" u="none" baseline="0" dirty="0" smtClean="0"/>
              <a:t>Note: You </a:t>
            </a:r>
            <a:r>
              <a:rPr lang="fr-FR" b="0" i="1" u="none" baseline="0" dirty="0" err="1" smtClean="0"/>
              <a:t>don’t</a:t>
            </a:r>
            <a:r>
              <a:rPr lang="fr-FR" b="0" i="1" u="none" baseline="0" dirty="0" smtClean="0"/>
              <a:t> </a:t>
            </a:r>
            <a:r>
              <a:rPr lang="fr-FR" b="0" i="1" u="none" baseline="0" dirty="0" err="1" smtClean="0"/>
              <a:t>need</a:t>
            </a:r>
            <a:r>
              <a:rPr lang="fr-FR" b="0" i="1" u="none" baseline="0" dirty="0" smtClean="0"/>
              <a:t> to use the IP@, the VIO OMS has in </a:t>
            </a:r>
            <a:r>
              <a:rPr lang="fr-FR" b="0" i="1" u="none" baseline="0" dirty="0" err="1" smtClean="0"/>
              <a:t>its</a:t>
            </a:r>
            <a:r>
              <a:rPr lang="fr-FR" b="0" i="1" u="none" baseline="0" dirty="0" smtClean="0"/>
              <a:t> /</a:t>
            </a:r>
            <a:r>
              <a:rPr lang="fr-FR" b="0" i="1" u="none" baseline="0" dirty="0" err="1" smtClean="0"/>
              <a:t>etc</a:t>
            </a:r>
            <a:r>
              <a:rPr lang="fr-FR" b="0" i="1" u="none" baseline="0" dirty="0" smtClean="0"/>
              <a:t>/hosts file the "VIO VM </a:t>
            </a:r>
            <a:r>
              <a:rPr lang="fr-FR" b="0" i="1" u="none" baseline="0" dirty="0" err="1" smtClean="0"/>
              <a:t>names</a:t>
            </a:r>
            <a:r>
              <a:rPr lang="fr-FR" b="0" i="1" u="none" baseline="0" dirty="0" smtClean="0"/>
              <a:t> / IP" </a:t>
            </a:r>
            <a:r>
              <a:rPr lang="fr-FR" b="0" i="1" u="none" baseline="0" dirty="0" err="1" smtClean="0"/>
              <a:t>resolution</a:t>
            </a:r>
            <a:endParaRPr lang="fr-FR" b="0" i="1" u="none" baseline="0" dirty="0" smtClean="0"/>
          </a:p>
          <a:p>
            <a:pPr marL="685600" marR="0" lvl="1" indent="-22860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fr-FR" b="0" u="none" baseline="0" dirty="0" smtClean="0"/>
              <a:t>Enter </a:t>
            </a:r>
            <a:r>
              <a:rPr lang="fr-FR" b="0" u="none" baseline="0" dirty="0" err="1" smtClean="0"/>
              <a:t>your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OpenStack</a:t>
            </a:r>
            <a:r>
              <a:rPr lang="fr-FR" b="0" u="none" baseline="0" dirty="0" smtClean="0"/>
              <a:t> </a:t>
            </a:r>
            <a:r>
              <a:rPr lang="fr-FR" b="0" u="none" baseline="0" dirty="0" err="1" smtClean="0"/>
              <a:t>credentials</a:t>
            </a: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viouser@controller01:~$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su -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admin: root@controller01:~# source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Note: To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avoid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entering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time the admin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line in 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"export OS_PASSWORD=</a:t>
            </a:r>
            <a:r>
              <a:rPr lang="fr-FR" sz="1000" b="0" i="1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000" b="0" i="1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For tenant1: copy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cloudadmin.rc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tenant1.rc and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modify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lang="fr-FR" sz="1000" b="0" u="none" baseline="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fr-FR" sz="1000" b="0" u="none" baseline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variables "export OS_TENANT_NAME", "export OS_USERNAME", "export OS_PASSWORD"</a:t>
            </a: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sz="1000" b="0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fr-FR" b="0" u="none" baseline="0" dirty="0" smtClean="0"/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200" b="0" i="1" u="none" baseline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0" marR="0" lvl="2" indent="0" algn="l" defTabSz="914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b="0" u="none" baseline="0" dirty="0" smtClean="0"/>
          </a:p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892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2054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693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22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6613E-FD62-464D-BAA2-219D6595FD30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2062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065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1063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fr-F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Information on headers </a:t>
            </a:r>
            <a:r>
              <a:rPr lang="fr-FR" sz="1200" b="1" u="sng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injected</a:t>
            </a:r>
            <a:r>
              <a:rPr lang="fr-F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</a:t>
            </a:r>
            <a:r>
              <a:rPr lang="fr-FR" sz="1200" b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fr-FR" sz="1200" b="1" u="sng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Edge</a:t>
            </a:r>
            <a:r>
              <a:rPr lang="fr-FR" sz="1200" b="1" u="sng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-LB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Profile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Metadata service identifies an instance by its IP address which is stored in X-Forwarded-For header (added in Application Profile on NSX LB)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Rules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Tenant load balancer inserts an X-Metadata-Provider header which uniquely identifies the source (tenant) load balancer for the request.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X-Metadata-Provider-Signature is used to authenticate the load balancer with Metadata service.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OpenStack metadata proxy will insert X-Instance-ID header for uniqueness, but generic load balancer won't have access to this information :   The metadata agent in OSS will do a lookup based on the "X-Forwarded-For" header and will add an "X-Instance-ID" header with the instance ID.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 </a:t>
            </a:r>
            <a:r>
              <a:rPr lang="en-US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https://bugs.launchpad.net/openstack-manuals/+bug/1481530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659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57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u="sng" dirty="0" err="1" smtClean="0"/>
              <a:t>Here</a:t>
            </a:r>
            <a:r>
              <a:rPr lang="fr-FR" b="1" u="sng" dirty="0" smtClean="0"/>
              <a:t> </a:t>
            </a:r>
            <a:r>
              <a:rPr lang="fr-FR" b="1" u="sng" dirty="0" err="1" smtClean="0"/>
              <a:t>is</a:t>
            </a:r>
            <a:r>
              <a:rPr lang="fr-FR" b="1" u="sng" dirty="0" smtClean="0"/>
              <a:t> a script to </a:t>
            </a:r>
            <a:r>
              <a:rPr lang="fr-FR" b="1" u="sng" dirty="0" err="1" smtClean="0"/>
              <a:t>add</a:t>
            </a:r>
            <a:r>
              <a:rPr lang="fr-FR" b="1" u="sng" baseline="0" dirty="0" smtClean="0"/>
              <a:t> to the VM </a:t>
            </a:r>
            <a:r>
              <a:rPr lang="fr-FR" b="1" u="sng" baseline="0" dirty="0" err="1" smtClean="0"/>
              <a:t>start</a:t>
            </a:r>
            <a:r>
              <a:rPr lang="fr-FR" b="1" u="sng" baseline="0" dirty="0" smtClean="0"/>
              <a:t> to </a:t>
            </a:r>
            <a:r>
              <a:rPr lang="fr-FR" b="1" u="sng" baseline="0" dirty="0" err="1" smtClean="0"/>
              <a:t>get</a:t>
            </a:r>
            <a:r>
              <a:rPr lang="fr-FR" b="1" u="sng" baseline="0" dirty="0" smtClean="0"/>
              <a:t> the </a:t>
            </a:r>
            <a:r>
              <a:rPr lang="fr-FR" b="1" u="sng" baseline="0" dirty="0" err="1" smtClean="0"/>
              <a:t>static</a:t>
            </a:r>
            <a:r>
              <a:rPr lang="fr-FR" b="1" u="sng" baseline="0" dirty="0" smtClean="0"/>
              <a:t> route for 169.254.169.254 </a:t>
            </a:r>
            <a:r>
              <a:rPr lang="fr-FR" b="1" u="sng" baseline="0" dirty="0" err="1" smtClean="0"/>
              <a:t>automatically</a:t>
            </a:r>
            <a:r>
              <a:rPr lang="fr-FR" b="1" u="sng" baseline="0" dirty="0" smtClean="0"/>
              <a:t> </a:t>
            </a:r>
            <a:r>
              <a:rPr lang="fr-FR" b="1" u="sng" baseline="0" dirty="0" err="1" smtClean="0"/>
              <a:t>populated</a:t>
            </a:r>
            <a:r>
              <a:rPr lang="fr-FR" b="1" u="sng" baseline="0" dirty="0" smtClean="0"/>
              <a:t>:</a:t>
            </a:r>
          </a:p>
          <a:p>
            <a:endParaRPr lang="fr-FR" baseline="0" dirty="0" smtClean="0"/>
          </a:p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#!/bin/bash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meta=$(cat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/lib/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dhcp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/dhclient.eth0.leases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dhcp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-server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uniq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cut -d" " -f5 | cut -d";" -f1)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route add -net 169.254.169.254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netmask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255.255.255.255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$meta dev eth0​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 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centos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#!/bin/bash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meta=$(cat 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var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/lib/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dhclient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/dhclient-eth0.leases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dhcp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-server |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uniq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| cut -d" " -f5 | cut -d";" -f1)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route add 169.254.169.254/32 via $meta dev eth0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910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747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528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r>
              <a:rPr lang="fr-FR" b="0" u="none" baseline="0" dirty="0" smtClean="0"/>
              <a:t>Access to the </a:t>
            </a:r>
            <a:r>
              <a:rPr lang="fr-FR" b="0" u="none" baseline="0" dirty="0" err="1" smtClean="0"/>
              <a:t>haparoxy</a:t>
            </a:r>
            <a:r>
              <a:rPr lang="fr-FR" b="0" u="none" baseline="0" dirty="0" smtClean="0"/>
              <a:t> UI </a:t>
            </a:r>
            <a:r>
              <a:rPr lang="fr-FR" b="0" u="none" baseline="0" dirty="0" err="1" smtClean="0"/>
              <a:t>is</a:t>
            </a:r>
            <a:r>
              <a:rPr lang="fr-FR" b="0" u="none" baseline="0" dirty="0" smtClean="0"/>
              <a:t> via:</a:t>
            </a:r>
          </a:p>
          <a:p>
            <a:pPr marL="457000" lvl="1" indent="0">
              <a:buFont typeface="Arial" panose="020B0604020202020204" pitchFamily="34" charset="0"/>
              <a:buNone/>
            </a:pPr>
            <a:r>
              <a:rPr lang="fr-FR" b="0" u="none" baseline="0" dirty="0" smtClean="0"/>
              <a:t>http://192.168.70.61:8080/ (</a:t>
            </a:r>
            <a:r>
              <a:rPr lang="fr-FR" b="0" u="none" baseline="0" dirty="0" err="1" smtClean="0"/>
              <a:t>lbadmin</a:t>
            </a:r>
            <a:r>
              <a:rPr lang="fr-FR" b="0" u="none" baseline="0" dirty="0" smtClean="0"/>
              <a:t>/</a:t>
            </a:r>
            <a:r>
              <a:rPr lang="fr-FR" b="0" u="none" baseline="0" dirty="0" err="1" smtClean="0"/>
              <a:t>lbadmin</a:t>
            </a:r>
            <a:r>
              <a:rPr lang="fr-FR" b="0" u="none" baseline="0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980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FR" b="1" u="sng" dirty="0" smtClean="0"/>
              <a:t>Configuration</a:t>
            </a:r>
            <a:r>
              <a:rPr lang="fr-FR" b="1" u="sng" baseline="0" dirty="0" smtClean="0"/>
              <a:t> on NSX</a:t>
            </a:r>
            <a:r>
              <a:rPr lang="fr-FR" b="1" u="sng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1" dirty="0" smtClean="0"/>
              <a:t>DHCP-</a:t>
            </a:r>
            <a:r>
              <a:rPr lang="fr-FR" b="1" dirty="0" err="1" smtClean="0"/>
              <a:t>Edge</a:t>
            </a:r>
            <a:endParaRPr lang="fr-FR" b="1" dirty="0" smtClean="0"/>
          </a:p>
          <a:p>
            <a:pPr marL="685600" lvl="1" indent="-228600">
              <a:buFont typeface="+mj-lt"/>
              <a:buAutoNum type="arabicPeriod"/>
            </a:pPr>
            <a:r>
              <a:rPr lang="fr-FR" b="0" dirty="0" err="1" smtClean="0"/>
              <a:t>Create</a:t>
            </a:r>
            <a:r>
              <a:rPr lang="fr-FR" b="0" dirty="0" smtClean="0"/>
              <a:t>/Install</a:t>
            </a:r>
            <a:r>
              <a:rPr lang="fr-FR" b="0" baseline="0" dirty="0" smtClean="0"/>
              <a:t> a </a:t>
            </a:r>
            <a:r>
              <a:rPr lang="fr-FR" b="0" baseline="0" dirty="0" err="1" smtClean="0"/>
              <a:t>certificate</a:t>
            </a:r>
            <a:r>
              <a:rPr lang="fr-FR" b="0" baseline="0" dirty="0" smtClean="0"/>
              <a:t> (</a:t>
            </a:r>
            <a:r>
              <a:rPr lang="fr-FR" b="0" baseline="0" dirty="0" err="1" smtClean="0"/>
              <a:t>used</a:t>
            </a:r>
            <a:r>
              <a:rPr lang="fr-FR" b="0" baseline="0" dirty="0" smtClean="0"/>
              <a:t> to </a:t>
            </a:r>
            <a:r>
              <a:rPr lang="fr-FR" b="0" baseline="0" dirty="0" err="1" smtClean="0"/>
              <a:t>terminate</a:t>
            </a:r>
            <a:r>
              <a:rPr lang="fr-FR" b="0" baseline="0" dirty="0" smtClean="0"/>
              <a:t> Clients cloud-</a:t>
            </a:r>
            <a:r>
              <a:rPr lang="fr-FR" b="0" baseline="0" dirty="0" err="1" smtClean="0"/>
              <a:t>init</a:t>
            </a:r>
            <a:r>
              <a:rPr lang="fr-FR" b="0" baseline="0" dirty="0" smtClean="0"/>
              <a:t>)</a:t>
            </a:r>
          </a:p>
          <a:p>
            <a:pPr marL="914000" lvl="2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Settings – </a:t>
            </a:r>
            <a:r>
              <a:rPr lang="fr-FR" b="0" dirty="0" err="1" smtClean="0"/>
              <a:t>Certificates</a:t>
            </a:r>
            <a:r>
              <a:rPr lang="fr-FR" b="0" dirty="0" smtClean="0"/>
              <a:t>"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smtClean="0"/>
              <a:t>Self-</a:t>
            </a:r>
            <a:r>
              <a:rPr lang="fr-FR" b="0" dirty="0" err="1" smtClean="0"/>
              <a:t>signed</a:t>
            </a:r>
            <a:r>
              <a:rPr lang="fr-FR" b="0" dirty="0" smtClean="0"/>
              <a:t>:</a:t>
            </a:r>
            <a:r>
              <a:rPr lang="fr-FR" b="0" baseline="0" dirty="0" smtClean="0"/>
              <a:t> use "Actions – </a:t>
            </a:r>
            <a:r>
              <a:rPr lang="fr-FR" b="0" baseline="0" dirty="0" err="1" smtClean="0"/>
              <a:t>Generate</a:t>
            </a:r>
            <a:r>
              <a:rPr lang="fr-FR" b="0" baseline="0" dirty="0" smtClean="0"/>
              <a:t> CSR" + "Actions – Self </a:t>
            </a:r>
            <a:r>
              <a:rPr lang="fr-FR" b="0" baseline="0" dirty="0" err="1" smtClean="0"/>
              <a:t>Sign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Certificate</a:t>
            </a:r>
            <a:r>
              <a:rPr lang="fr-FR" b="0" baseline="0" dirty="0" smtClean="0"/>
              <a:t>"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Signed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cert</a:t>
            </a:r>
            <a:r>
              <a:rPr lang="fr-FR" b="0" baseline="0" dirty="0" smtClean="0"/>
              <a:t>: Import </a:t>
            </a:r>
            <a:r>
              <a:rPr lang="fr-FR" b="0" baseline="0" dirty="0" err="1" smtClean="0"/>
              <a:t>cert</a:t>
            </a:r>
            <a:r>
              <a:rPr lang="fr-FR" b="0" baseline="0" dirty="0" smtClean="0"/>
              <a:t>/key "+"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dirty="0" smtClean="0"/>
              <a:t>Configure VIP "end-to-end-SSL"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with</a:t>
            </a:r>
            <a:r>
              <a:rPr lang="fr-FR" b="0" baseline="0" dirty="0" smtClean="0"/>
              <a:t> headers "X-</a:t>
            </a:r>
            <a:r>
              <a:rPr lang="fr-FR" b="0" baseline="0" dirty="0" err="1" smtClean="0"/>
              <a:t>Forwarded</a:t>
            </a:r>
            <a:r>
              <a:rPr lang="fr-FR" b="0" baseline="0" dirty="0" smtClean="0"/>
              <a:t>-For" + "</a:t>
            </a:r>
            <a:r>
              <a:rPr lang="fr-FR" b="0" baseline="0" dirty="0" err="1" smtClean="0"/>
              <a:t>X-Metadata-Provider-Signature:xxx</a:t>
            </a:r>
            <a:r>
              <a:rPr lang="fr-FR" b="0" baseline="0" dirty="0" smtClean="0"/>
              <a:t>" + " </a:t>
            </a:r>
            <a:r>
              <a:rPr lang="fr-FR" b="0" baseline="0" dirty="0" err="1" smtClean="0"/>
              <a:t>X-Metadata-Provider:edge-xx</a:t>
            </a:r>
            <a:r>
              <a:rPr lang="fr-FR" b="0" baseline="0" dirty="0" smtClean="0"/>
              <a:t>"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dirty="0" smtClean="0"/>
              <a:t> end-to-end-SSL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templace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with</a:t>
            </a:r>
            <a:r>
              <a:rPr lang="fr-FR" b="0" baseline="0" dirty="0" smtClean="0"/>
              <a:t> XFF insert</a:t>
            </a:r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Application</a:t>
            </a:r>
            <a:r>
              <a:rPr lang="fr-FR" b="0" baseline="0" dirty="0" smtClean="0"/>
              <a:t> Profiles"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Type: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Insert XFF HTTP header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Enable</a:t>
            </a:r>
            <a:r>
              <a:rPr lang="fr-FR" b="0" baseline="0" dirty="0" smtClean="0"/>
              <a:t> Pool Site SSL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Virtual Server </a:t>
            </a:r>
            <a:r>
              <a:rPr lang="fr-FR" b="0" baseline="0" dirty="0" err="1" smtClean="0"/>
              <a:t>Certificate</a:t>
            </a:r>
            <a:r>
              <a:rPr lang="fr-FR" b="0" baseline="0" dirty="0" smtClean="0"/>
              <a:t> – Configure Service </a:t>
            </a:r>
            <a:r>
              <a:rPr lang="fr-FR" b="0" baseline="0" dirty="0" err="1" smtClean="0"/>
              <a:t>Certificate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enabled</a:t>
            </a:r>
            <a:r>
              <a:rPr lang="fr-FR" b="0" baseline="0" dirty="0" smtClean="0"/>
              <a:t> (</a:t>
            </a:r>
            <a:r>
              <a:rPr lang="fr-FR" b="0" baseline="0" dirty="0" err="1" smtClean="0"/>
              <a:t>with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cert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selected</a:t>
            </a:r>
            <a:r>
              <a:rPr lang="fr-FR" b="0" baseline="0" dirty="0" smtClean="0"/>
              <a:t>)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Pool </a:t>
            </a:r>
            <a:r>
              <a:rPr lang="fr-FR" b="0" baseline="0" dirty="0" err="1" smtClean="0"/>
              <a:t>Certificates</a:t>
            </a:r>
            <a:r>
              <a:rPr lang="fr-FR" b="0" baseline="0" dirty="0" smtClean="0"/>
              <a:t>: none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HTTPS GET / healthcheck</a:t>
            </a:r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</a:t>
            </a:r>
            <a:r>
              <a:rPr lang="fr-FR" b="0" baseline="0" dirty="0" smtClean="0"/>
              <a:t> Service Monitoring"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Type: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Method: GET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URL: /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Pool</a:t>
            </a:r>
            <a:endParaRPr lang="fr-FR" b="0" dirty="0" smtClean="0"/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Pools</a:t>
            </a:r>
            <a:r>
              <a:rPr lang="fr-FR" b="0" baseline="0" dirty="0" smtClean="0"/>
              <a:t>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Algorithm</a:t>
            </a:r>
            <a:r>
              <a:rPr lang="fr-FR" b="0" baseline="0" dirty="0" smtClean="0"/>
              <a:t>: Round-Robin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Monitor: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healthcheck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Member</a:t>
            </a:r>
            <a:r>
              <a:rPr lang="fr-FR" b="0" baseline="0" dirty="0" smtClean="0"/>
              <a:t>: </a:t>
            </a:r>
            <a:r>
              <a:rPr lang="fr-FR" b="0" baseline="0" dirty="0" err="1" smtClean="0"/>
              <a:t>Metadata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Edge</a:t>
            </a:r>
            <a:r>
              <a:rPr lang="fr-FR" b="0" baseline="0" dirty="0" smtClean="0"/>
              <a:t> ("169.254.128.2:8775" + "169.254.128.2:8775")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Transparent: </a:t>
            </a:r>
            <a:r>
              <a:rPr lang="fr-FR" b="0" baseline="0" dirty="0" err="1" smtClean="0"/>
              <a:t>Disabled</a:t>
            </a:r>
            <a:endParaRPr lang="fr-FR" b="0" baseline="0" dirty="0" smtClean="0"/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VIP</a:t>
            </a:r>
            <a:endParaRPr lang="fr-FR" b="0" dirty="0" smtClean="0"/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Virtual Servers</a:t>
            </a:r>
            <a:r>
              <a:rPr lang="fr-FR" b="0" baseline="0" dirty="0" smtClean="0"/>
              <a:t>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Application Profile: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end-to-end-SSL Application Profile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IP </a:t>
            </a:r>
            <a:r>
              <a:rPr lang="fr-FR" b="0" baseline="0" dirty="0" err="1" smtClean="0"/>
              <a:t>Address</a:t>
            </a:r>
            <a:r>
              <a:rPr lang="fr-FR" b="0" baseline="0" dirty="0" smtClean="0"/>
              <a:t>: 169.254.169.254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Protocol: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Port: 443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Default Pool: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Metadata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Edge</a:t>
            </a:r>
            <a:r>
              <a:rPr lang="fr-FR" b="0" baseline="0" dirty="0" smtClean="0"/>
              <a:t> pool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Advanced: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2 Application </a:t>
            </a:r>
            <a:r>
              <a:rPr lang="fr-FR" b="0" baseline="0" dirty="0" err="1" smtClean="0"/>
              <a:t>Rules</a:t>
            </a:r>
            <a:r>
              <a:rPr lang="fr-FR" b="0" baseline="0" dirty="0" smtClean="0"/>
              <a:t> ("</a:t>
            </a:r>
            <a:r>
              <a:rPr lang="fr-FR" b="0" baseline="0" dirty="0" err="1" smtClean="0"/>
              <a:t>X-Metadata-Provider-Signature:xxx</a:t>
            </a:r>
            <a:r>
              <a:rPr lang="fr-FR" b="0" baseline="0" dirty="0" smtClean="0"/>
              <a:t>" + " </a:t>
            </a:r>
            <a:r>
              <a:rPr lang="fr-FR" b="0" baseline="0" dirty="0" err="1" smtClean="0"/>
              <a:t>X-Metadata-Provider:edge-xx</a:t>
            </a:r>
            <a:r>
              <a:rPr lang="fr-FR" b="0" baseline="0" dirty="0" smtClean="0"/>
              <a:t>")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endParaRPr lang="fr-FR" b="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="1" dirty="0" err="1" smtClean="0"/>
              <a:t>Metadata-Edge</a:t>
            </a:r>
            <a:r>
              <a:rPr lang="fr-FR" b="1" dirty="0" smtClean="0"/>
              <a:t> (</a:t>
            </a:r>
            <a:r>
              <a:rPr lang="fr-FR" b="1" dirty="0" err="1" smtClean="0"/>
              <a:t>both</a:t>
            </a:r>
            <a:r>
              <a:rPr lang="fr-FR" b="1" dirty="0" smtClean="0"/>
              <a:t>)</a:t>
            </a:r>
          </a:p>
          <a:p>
            <a:pPr marL="685600" lvl="1" indent="-228600">
              <a:buFont typeface="+mj-lt"/>
              <a:buAutoNum type="arabicPeriod"/>
            </a:pPr>
            <a:r>
              <a:rPr lang="fr-FR" b="0" dirty="0" smtClean="0"/>
              <a:t>Configure VIP "SSL-</a:t>
            </a:r>
            <a:r>
              <a:rPr lang="fr-FR" b="0" dirty="0" err="1" smtClean="0"/>
              <a:t>passthrouhg</a:t>
            </a:r>
            <a:r>
              <a:rPr lang="fr-FR" b="0" dirty="0" smtClean="0"/>
              <a:t>"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dirty="0" smtClean="0"/>
              <a:t> SSL-</a:t>
            </a:r>
            <a:r>
              <a:rPr lang="fr-FR" b="0" dirty="0" err="1" smtClean="0"/>
              <a:t>passthrough</a:t>
            </a:r>
            <a:endParaRPr lang="fr-FR" b="0" baseline="0" dirty="0" smtClean="0"/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Application</a:t>
            </a:r>
            <a:r>
              <a:rPr lang="fr-FR" b="0" baseline="0" dirty="0" smtClean="0"/>
              <a:t> Profiles"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Type: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Enable</a:t>
            </a:r>
            <a:r>
              <a:rPr lang="fr-FR" b="0" baseline="0" dirty="0" smtClean="0"/>
              <a:t> SSL </a:t>
            </a:r>
            <a:r>
              <a:rPr lang="fr-FR" b="0" baseline="0" dirty="0" err="1" smtClean="0"/>
              <a:t>Passthrough</a:t>
            </a:r>
            <a:r>
              <a:rPr lang="fr-FR" b="0" baseline="0" dirty="0" smtClean="0"/>
              <a:t>: </a:t>
            </a:r>
            <a:r>
              <a:rPr lang="fr-FR" b="0" baseline="0" dirty="0" err="1" smtClean="0"/>
              <a:t>checked</a:t>
            </a:r>
            <a:endParaRPr lang="fr-FR" b="0" baseline="0" dirty="0" smtClean="0"/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HTTPS GET / healthcheck</a:t>
            </a:r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</a:t>
            </a:r>
            <a:r>
              <a:rPr lang="fr-FR" b="0" baseline="0" dirty="0" smtClean="0"/>
              <a:t> Service Monitoring"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Type: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Method: GET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URL: /</a:t>
            </a:r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Pool</a:t>
            </a:r>
            <a:endParaRPr lang="fr-FR" b="0" dirty="0" smtClean="0"/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Pools</a:t>
            </a:r>
            <a:r>
              <a:rPr lang="fr-FR" b="0" baseline="0" dirty="0" smtClean="0"/>
              <a:t>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Algorithm</a:t>
            </a:r>
            <a:r>
              <a:rPr lang="fr-FR" b="0" baseline="0" dirty="0" smtClean="0"/>
              <a:t>: Round-Robin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Monitor: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healthcheck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err="1" smtClean="0"/>
              <a:t>Member</a:t>
            </a:r>
            <a:r>
              <a:rPr lang="fr-FR" b="0" baseline="0" dirty="0" smtClean="0"/>
              <a:t>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external</a:t>
            </a:r>
            <a:r>
              <a:rPr lang="fr-FR" b="0" baseline="0" dirty="0" smtClean="0"/>
              <a:t> VIP ("</a:t>
            </a:r>
            <a:r>
              <a:rPr lang="fr-FR" b="0" baseline="0" dirty="0" err="1" smtClean="0"/>
              <a:t>x.x.x.x</a:t>
            </a:r>
            <a:r>
              <a:rPr lang="fr-FR" b="0" baseline="0" dirty="0" smtClean="0"/>
              <a:t>")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Transparent: </a:t>
            </a:r>
            <a:r>
              <a:rPr lang="fr-FR" b="0" baseline="0" dirty="0" err="1" smtClean="0"/>
              <a:t>Disabled</a:t>
            </a:r>
            <a:endParaRPr lang="fr-FR" b="0" baseline="0" dirty="0" smtClean="0"/>
          </a:p>
          <a:p>
            <a:pPr marL="1085450" lvl="2" indent="-171450">
              <a:buFont typeface="Arial" panose="020B0604020202020204" pitchFamily="34" charset="0"/>
              <a:buChar char="•"/>
            </a:pPr>
            <a:r>
              <a:rPr lang="fr-FR" b="0" dirty="0" err="1" smtClean="0"/>
              <a:t>Create</a:t>
            </a:r>
            <a:r>
              <a:rPr lang="fr-FR" b="0" baseline="0" dirty="0" smtClean="0"/>
              <a:t> VIP</a:t>
            </a:r>
            <a:endParaRPr lang="fr-FR" b="0" dirty="0" smtClean="0"/>
          </a:p>
          <a:p>
            <a:pPr marL="1371000" lvl="3" indent="0">
              <a:buFont typeface="Arial" panose="020B0604020202020204" pitchFamily="34" charset="0"/>
              <a:buNone/>
            </a:pPr>
            <a:r>
              <a:rPr lang="fr-FR" b="0" dirty="0" smtClean="0"/>
              <a:t>Under "</a:t>
            </a:r>
            <a:r>
              <a:rPr lang="fr-FR" b="0" dirty="0" err="1" smtClean="0"/>
              <a:t>Edge</a:t>
            </a:r>
            <a:r>
              <a:rPr lang="fr-FR" b="0" dirty="0" smtClean="0"/>
              <a:t> – Manage – </a:t>
            </a:r>
            <a:r>
              <a:rPr lang="fr-FR" b="0" dirty="0" err="1" smtClean="0"/>
              <a:t>Load</a:t>
            </a:r>
            <a:r>
              <a:rPr lang="fr-FR" b="0" dirty="0" smtClean="0"/>
              <a:t> Balancer – Virtual Servers</a:t>
            </a:r>
            <a:r>
              <a:rPr lang="fr-FR" b="0" baseline="0" dirty="0" smtClean="0"/>
              <a:t>"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Application Profile: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SSL-</a:t>
            </a:r>
            <a:r>
              <a:rPr lang="fr-FR" b="0" baseline="0" dirty="0" err="1" smtClean="0"/>
              <a:t>passthrough</a:t>
            </a:r>
            <a:r>
              <a:rPr lang="fr-FR" b="0" baseline="0" dirty="0" smtClean="0"/>
              <a:t> Application Profile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IP </a:t>
            </a:r>
            <a:r>
              <a:rPr lang="fr-FR" b="0" baseline="0" dirty="0" err="1" smtClean="0"/>
              <a:t>Address</a:t>
            </a:r>
            <a:r>
              <a:rPr lang="fr-FR" b="0" baseline="0" dirty="0" smtClean="0"/>
              <a:t>: 169.254.128.2/.3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Protocol: HTTPS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Port: 8775</a:t>
            </a:r>
          </a:p>
          <a:p>
            <a:pPr marL="1542450" lvl="3" indent="-171450">
              <a:buFont typeface="Arial" panose="020B0604020202020204" pitchFamily="34" charset="0"/>
              <a:buChar char="•"/>
            </a:pPr>
            <a:r>
              <a:rPr lang="fr-FR" b="0" baseline="0" dirty="0" smtClean="0"/>
              <a:t>Default Pool: </a:t>
            </a:r>
            <a:r>
              <a:rPr lang="fr-FR" b="0" baseline="0" dirty="0" err="1" smtClean="0"/>
              <a:t>Your</a:t>
            </a:r>
            <a:r>
              <a:rPr lang="fr-FR" b="0" baseline="0" dirty="0" smtClean="0"/>
              <a:t> </a:t>
            </a:r>
            <a:r>
              <a:rPr lang="fr-FR" b="0" baseline="0" dirty="0" err="1" smtClean="0"/>
              <a:t>External</a:t>
            </a:r>
            <a:r>
              <a:rPr lang="fr-FR" b="0" baseline="0" dirty="0" smtClean="0"/>
              <a:t> VIP pool</a:t>
            </a:r>
          </a:p>
          <a:p>
            <a:pPr marL="457000" lvl="1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059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000" lvl="1" indent="0">
              <a:buFont typeface="Arial" panose="020B0604020202020204" pitchFamily="34" charset="0"/>
              <a:buNone/>
            </a:pPr>
            <a:endParaRPr lang="fr-FR" b="0" u="non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7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2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206140" y="6074853"/>
            <a:ext cx="1373088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309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055811" y="5213798"/>
            <a:ext cx="3733881" cy="1415602"/>
          </a:xfrm>
        </p:spPr>
        <p:txBody>
          <a:bodyPr anchor="ctr"/>
          <a:lstStyle>
            <a:lvl1pPr marL="3174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4" y="5213798"/>
            <a:ext cx="4509865" cy="1415602"/>
          </a:xfrm>
        </p:spPr>
        <p:txBody>
          <a:bodyPr anchor="ctr"/>
          <a:lstStyle>
            <a:lvl1pPr marL="3174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3962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2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189" y="1371600"/>
            <a:ext cx="5241195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8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2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000" indent="0">
              <a:buNone/>
              <a:defRPr sz="2000" b="1"/>
            </a:lvl2pPr>
            <a:lvl3pPr marL="914000" indent="0">
              <a:buNone/>
              <a:defRPr sz="1800" b="1"/>
            </a:lvl3pPr>
            <a:lvl4pPr marL="1371000" indent="0">
              <a:buNone/>
              <a:defRPr sz="1600" b="1"/>
            </a:lvl4pPr>
            <a:lvl5pPr marL="1828001" indent="0">
              <a:buNone/>
              <a:defRPr sz="1600" b="1"/>
            </a:lvl5pPr>
            <a:lvl6pPr marL="2285001" indent="0">
              <a:buNone/>
              <a:defRPr sz="1600" b="1"/>
            </a:lvl6pPr>
            <a:lvl7pPr marL="2742002" indent="0">
              <a:buNone/>
              <a:defRPr sz="1600" b="1"/>
            </a:lvl7pPr>
            <a:lvl8pPr marL="3199002" indent="0">
              <a:buNone/>
              <a:defRPr sz="1600" b="1"/>
            </a:lvl8pPr>
            <a:lvl9pPr marL="36560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2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8189" y="1371600"/>
            <a:ext cx="5241195" cy="639762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>
                <a:solidFill>
                  <a:schemeClr val="tx1"/>
                </a:solidFill>
              </a:defRPr>
            </a:lvl1pPr>
            <a:lvl2pPr marL="457000" indent="0">
              <a:buNone/>
              <a:defRPr sz="2000" b="1"/>
            </a:lvl2pPr>
            <a:lvl3pPr marL="914000" indent="0">
              <a:buNone/>
              <a:defRPr sz="1800" b="1"/>
            </a:lvl3pPr>
            <a:lvl4pPr marL="1371000" indent="0">
              <a:buNone/>
              <a:defRPr sz="1600" b="1"/>
            </a:lvl4pPr>
            <a:lvl5pPr marL="1828001" indent="0">
              <a:buNone/>
              <a:defRPr sz="1600" b="1"/>
            </a:lvl5pPr>
            <a:lvl6pPr marL="2285001" indent="0">
              <a:buNone/>
              <a:defRPr sz="1600" b="1"/>
            </a:lvl6pPr>
            <a:lvl7pPr marL="2742002" indent="0">
              <a:buNone/>
              <a:defRPr sz="1600" b="1"/>
            </a:lvl7pPr>
            <a:lvl8pPr marL="3199002" indent="0">
              <a:buNone/>
              <a:defRPr sz="1600" b="1"/>
            </a:lvl8pPr>
            <a:lvl9pPr marL="36560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189" y="2057400"/>
            <a:ext cx="5241195" cy="3962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0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3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5" y="1219201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56201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6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371611"/>
            <a:ext cx="7922736" cy="464819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35326" y="1371611"/>
            <a:ext cx="2844059" cy="4648199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41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" y="1371600"/>
            <a:ext cx="12188825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5" y="4953001"/>
            <a:ext cx="10969943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99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6004932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5488" y="4953001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83893" y="1371600"/>
            <a:ext cx="6004932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805428" y="4953001"/>
            <a:ext cx="477395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7431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71600"/>
            <a:ext cx="3961368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1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113729" y="1371600"/>
            <a:ext cx="3961368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4723170" y="4953001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8227457" y="1371600"/>
            <a:ext cx="3961368" cy="3429000"/>
          </a:xfrm>
        </p:spPr>
        <p:txBody>
          <a:bodyPr tIns="365600"/>
          <a:lstStyle>
            <a:lvl1pPr marL="0" indent="0" algn="ctr">
              <a:buNone/>
              <a:defRPr sz="2000"/>
            </a:lvl1pPr>
            <a:lvl2pPr marL="457000" indent="0">
              <a:buNone/>
              <a:defRPr sz="2800"/>
            </a:lvl2pPr>
            <a:lvl3pPr marL="914000" indent="0">
              <a:buNone/>
              <a:defRPr sz="2400"/>
            </a:lvl3pPr>
            <a:lvl4pPr marL="1371000" indent="0">
              <a:buNone/>
              <a:defRPr sz="2000"/>
            </a:lvl4pPr>
            <a:lvl5pPr marL="1828001" indent="0">
              <a:buNone/>
              <a:defRPr sz="2000"/>
            </a:lvl5pPr>
            <a:lvl6pPr marL="2285001" indent="0">
              <a:buNone/>
              <a:defRPr sz="2000"/>
            </a:lvl6pPr>
            <a:lvl7pPr marL="2742002" indent="0">
              <a:buNone/>
              <a:defRPr sz="2000"/>
            </a:lvl7pPr>
            <a:lvl8pPr marL="3199002" indent="0">
              <a:buNone/>
              <a:defRPr sz="2000"/>
            </a:lvl8pPr>
            <a:lvl9pPr marL="3656003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>
          <a:xfrm>
            <a:off x="8836899" y="4953001"/>
            <a:ext cx="2742486" cy="1066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buNone/>
              <a:defRPr sz="1800">
                <a:solidFill>
                  <a:schemeClr val="accent4"/>
                </a:solidFill>
              </a:defRPr>
            </a:lvl2pPr>
            <a:lvl3pPr marL="0" indent="0">
              <a:buNone/>
              <a:defRPr sz="1800">
                <a:solidFill>
                  <a:schemeClr val="accent4"/>
                </a:solidFill>
              </a:defRPr>
            </a:lvl3pPr>
            <a:lvl4pPr marL="0" indent="0">
              <a:buNone/>
              <a:defRPr sz="1800">
                <a:solidFill>
                  <a:schemeClr val="accent4"/>
                </a:solidFill>
              </a:defRPr>
            </a:lvl4pPr>
            <a:lvl5pPr marL="0" indent="0">
              <a:buNone/>
              <a:defRPr sz="1800">
                <a:solidFill>
                  <a:schemeClr val="accent4"/>
                </a:solidFill>
              </a:defRPr>
            </a:lvl5pPr>
            <a:lvl6pPr marL="0" indent="0">
              <a:buNone/>
              <a:defRPr sz="1800">
                <a:solidFill>
                  <a:schemeClr val="accent4"/>
                </a:solidFill>
              </a:defRPr>
            </a:lvl6pPr>
            <a:lvl7pPr marL="0" indent="0">
              <a:buNone/>
              <a:defRPr sz="1800">
                <a:solidFill>
                  <a:schemeClr val="accent4"/>
                </a:solidFill>
              </a:defRPr>
            </a:lvl7pPr>
            <a:lvl8pPr marL="0" indent="0">
              <a:buNone/>
              <a:defRPr sz="1800">
                <a:solidFill>
                  <a:schemeClr val="accent4"/>
                </a:solidFill>
              </a:defRPr>
            </a:lvl8pPr>
            <a:lvl9pPr marL="0" indent="0">
              <a:buNone/>
              <a:defRPr sz="18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4652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" y="0"/>
            <a:ext cx="12188825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2" y="426720"/>
            <a:ext cx="9141619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2" y="1600200"/>
            <a:ext cx="9141619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0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0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0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442" y="5791200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442" y="6081068"/>
            <a:ext cx="3656648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 smtClean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6140" y="6074853"/>
            <a:ext cx="1373088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27519" y="6505956"/>
            <a:ext cx="1751706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 smtClean="0">
                <a:solidFill>
                  <a:schemeClr val="bg1"/>
                </a:solidFill>
              </a:rPr>
              <a:t>© 2014</a:t>
            </a:r>
            <a:r>
              <a:rPr lang="en-US" sz="700" baseline="0" dirty="0" smtClean="0">
                <a:solidFill>
                  <a:schemeClr val="bg1"/>
                </a:solidFill>
              </a:rPr>
              <a:t> VMware Inc. All rights reserved.</a:t>
            </a:r>
            <a:endParaRPr lang="en-US" sz="7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138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ustom Section Header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ltGray">
          <a:xfrm>
            <a:off x="3802" y="-1"/>
            <a:ext cx="12208523" cy="6858001"/>
            <a:chOff x="3786" y="-1"/>
            <a:chExt cx="9156393" cy="5143501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3786" y="0"/>
              <a:ext cx="6983947" cy="51435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4534899" y="-1"/>
              <a:ext cx="4625280" cy="38727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5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5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3208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Quote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4063" y="2702466"/>
            <a:ext cx="5346479" cy="415555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8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14" indent="-55539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708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1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3" y="0"/>
            <a:ext cx="5698062" cy="68580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3" y="6858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3" y="2362200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215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2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63" y="0"/>
            <a:ext cx="5698062" cy="685800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5" y="22098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5" y="3886200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63171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Metric 3">
    <p:bg bwMode="ltGray"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505"/>
            <a:ext cx="12188952" cy="6289499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51" y="4740499"/>
            <a:ext cx="4062942" cy="1415602"/>
          </a:xfrm>
        </p:spPr>
        <p:txBody>
          <a:bodyPr anchor="ctr"/>
          <a:lstStyle>
            <a:lvl1pPr marL="3174" indent="0" algn="r">
              <a:spcBef>
                <a:spcPts val="0"/>
              </a:spcBef>
              <a:buNone/>
              <a:defRPr sz="88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88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094414" y="4740499"/>
            <a:ext cx="4509865" cy="1415602"/>
          </a:xfrm>
        </p:spPr>
        <p:txBody>
          <a:bodyPr anchor="ctr"/>
          <a:lstStyle>
            <a:lvl1pPr marL="3174" indent="0">
              <a:spcBef>
                <a:spcPts val="0"/>
              </a:spcBef>
              <a:buNone/>
              <a:defRPr sz="24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spcBef>
                <a:spcPts val="0"/>
              </a:spcBef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284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9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82390" y="342901"/>
            <a:ext cx="1096994" cy="5676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4" y="342901"/>
            <a:ext cx="9547913" cy="5676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01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9777" y="786384"/>
            <a:ext cx="11177153" cy="5010912"/>
          </a:xfrm>
        </p:spPr>
        <p:txBody>
          <a:bodyPr/>
          <a:lstStyle>
            <a:lvl1pPr marL="310930" indent="-310930">
              <a:buSzPct val="115000"/>
              <a:buFont typeface="Wingdings" pitchFamily="2" charset="2"/>
              <a:buChar char="§"/>
              <a:defRPr/>
            </a:lvl1pPr>
            <a:lvl2pPr>
              <a:buSzPct val="110000"/>
              <a:buFont typeface="Arial" pitchFamily="34" charset="0"/>
              <a:buChar char="•"/>
              <a:defRPr/>
            </a:lvl2pPr>
            <a:lvl3pPr>
              <a:buSzPct val="110000"/>
              <a:buFont typeface="Arial" pitchFamily="34" charset="0"/>
              <a:buChar char="•"/>
              <a:defRPr/>
            </a:lvl3pPr>
            <a:lvl4pPr>
              <a:buSzPct val="110000"/>
              <a:buFont typeface="Arial" pitchFamily="34" charset="0"/>
              <a:buChar char="•"/>
              <a:defRPr/>
            </a:lvl4pPr>
            <a:lvl5pPr>
              <a:buSzPct val="110000"/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41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5" y="330200"/>
            <a:ext cx="10969943" cy="812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85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5" y="1676400"/>
            <a:ext cx="10969943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5" y="1206500"/>
            <a:ext cx="10969943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615041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0763" y="0"/>
            <a:ext cx="5698062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732" y="1676400"/>
            <a:ext cx="7313295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3276600"/>
            <a:ext cx="7313295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9196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5" y="1676400"/>
            <a:ext cx="6094413" cy="1524000"/>
          </a:xfr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5" y="3276600"/>
            <a:ext cx="6094413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201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914180" y="2593231"/>
            <a:ext cx="4812049" cy="5334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6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Click to add Name, Title, Company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843060" y="457200"/>
            <a:ext cx="4875530" cy="2011680"/>
          </a:xfrm>
        </p:spPr>
        <p:txBody>
          <a:bodyPr/>
          <a:lstStyle>
            <a:lvl1pPr marL="58714" indent="-55539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3">
                    <a:lumMod val="50000"/>
                  </a:schemeClr>
                </a:solidFill>
              </a:defRPr>
            </a:lvl1pPr>
            <a:lvl2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2pPr>
            <a:lvl3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3pPr>
            <a:lvl4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4pPr>
            <a:lvl5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5pPr>
            <a:lvl6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6pPr>
            <a:lvl7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7pPr>
            <a:lvl8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8pPr>
            <a:lvl9pPr marL="3174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accent1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06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22413" y="6858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1pPr>
            <a:lvl2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2pPr>
            <a:lvl3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3pPr>
            <a:lvl4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4pPr>
            <a:lvl5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5pPr>
            <a:lvl6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6pPr>
            <a:lvl7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7pPr>
            <a:lvl8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8pPr>
            <a:lvl9pPr marL="3174" indent="0">
              <a:spcBef>
                <a:spcPts val="0"/>
              </a:spcBef>
              <a:buNone/>
              <a:defRPr sz="1100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22413" y="2362200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400" cap="none" baseline="0">
                <a:solidFill>
                  <a:schemeClr val="accent3"/>
                </a:solidFill>
              </a:defRPr>
            </a:lvl1pPr>
            <a:lvl2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2pPr>
            <a:lvl3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3pPr>
            <a:lvl4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4pPr>
            <a:lvl5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5pPr>
            <a:lvl6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6pPr>
            <a:lvl7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7pPr>
            <a:lvl8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8pPr>
            <a:lvl9pPr marL="3174" indent="0">
              <a:spcBef>
                <a:spcPts val="0"/>
              </a:spcBef>
              <a:buNone/>
              <a:defRPr sz="2000" cap="all" baseline="0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49220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tric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703855" y="2209800"/>
            <a:ext cx="4387977" cy="1676400"/>
          </a:xfrm>
        </p:spPr>
        <p:txBody>
          <a:bodyPr anchor="b"/>
          <a:lstStyle>
            <a:lvl1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11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XX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03855" y="3886200"/>
            <a:ext cx="4387977" cy="1066800"/>
          </a:xfrm>
        </p:spPr>
        <p:txBody>
          <a:bodyPr/>
          <a:lstStyle>
            <a:lvl1pPr marL="3174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1pPr>
            <a:lvl2pPr marL="3174" indent="0">
              <a:spcBef>
                <a:spcPts val="0"/>
              </a:spcBef>
              <a:buNone/>
              <a:defRPr sz="2400" cap="none" baseline="0">
                <a:solidFill>
                  <a:schemeClr val="bg1"/>
                </a:solidFill>
              </a:defRPr>
            </a:lvl2pPr>
            <a:lvl3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3pPr>
            <a:lvl4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4pPr>
            <a:lvl5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5pPr>
            <a:lvl6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6pPr>
            <a:lvl7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7pPr>
            <a:lvl8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8pPr>
            <a:lvl9pPr marL="3174" indent="0">
              <a:spcBef>
                <a:spcPts val="0"/>
              </a:spcBef>
              <a:buNone/>
              <a:defRPr sz="2000" cap="all"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11968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17" y="5408795"/>
            <a:ext cx="1979612" cy="1454097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17881" y="6446072"/>
            <a:ext cx="1099794" cy="173355"/>
            <a:chOff x="-84138" y="5622925"/>
            <a:chExt cx="4330701" cy="682626"/>
          </a:xfrm>
        </p:grpSpPr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/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/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/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/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5" y="330200"/>
            <a:ext cx="10969943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5" y="1371600"/>
            <a:ext cx="10969943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71520" y="6883401"/>
            <a:ext cx="1117309" cy="1333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5166" y="6464301"/>
            <a:ext cx="5180251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97326" y="6464301"/>
            <a:ext cx="450733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78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8" r:id="rId4"/>
    <p:sldLayoutId id="214748368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690" r:id="rId11"/>
    <p:sldLayoutId id="2147483691" r:id="rId12"/>
    <p:sldLayoutId id="2147483692" r:id="rId13"/>
    <p:sldLayoutId id="2147483699" r:id="rId14"/>
    <p:sldLayoutId id="2147483693" r:id="rId15"/>
    <p:sldLayoutId id="2147483694" r:id="rId16"/>
    <p:sldLayoutId id="2147483695" r:id="rId17"/>
    <p:sldLayoutId id="2147483705" r:id="rId18"/>
    <p:sldLayoutId id="2147483706" r:id="rId19"/>
    <p:sldLayoutId id="2147483709" r:id="rId20"/>
    <p:sldLayoutId id="2147483708" r:id="rId21"/>
    <p:sldLayoutId id="2147483710" r:id="rId22"/>
    <p:sldLayoutId id="2147483711" r:id="rId23"/>
    <p:sldLayoutId id="2147483712" r:id="rId24"/>
    <p:sldLayoutId id="2147483696" r:id="rId25"/>
    <p:sldLayoutId id="2147483697" r:id="rId26"/>
    <p:sldLayoutId id="2147483713" r:id="rId2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0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500" indent="-228500" algn="l" defTabSz="9140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700" indent="-228500" algn="l" defTabSz="9140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200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59700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200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6700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201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3701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2201" indent="-182800" algn="l" defTabSz="9140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00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00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000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001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001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002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002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003" algn="l" defTabSz="9140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desmidt@vmware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35.wmf"/><Relationship Id="rId4" Type="http://schemas.openxmlformats.org/officeDocument/2006/relationships/image" Target="../media/image7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.png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99.png"/><Relationship Id="rId4" Type="http://schemas.openxmlformats.org/officeDocument/2006/relationships/image" Target="../media/image35.wmf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ack.vmware.com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7.xml"/><Relationship Id="rId6" Type="http://schemas.openxmlformats.org/officeDocument/2006/relationships/hyperlink" Target="mailto:ask-nsx-pm@vmware.com" TargetMode="External"/><Relationship Id="rId5" Type="http://schemas.openxmlformats.org/officeDocument/2006/relationships/hyperlink" Target="https://vmware-com.socialcast.com/groups/50866-openstack" TargetMode="External"/><Relationship Id="rId4" Type="http://schemas.openxmlformats.org/officeDocument/2006/relationships/hyperlink" Target="mailto:ask-vio-pm@vmware.com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89.xml"/><Relationship Id="rId13" Type="http://schemas.openxmlformats.org/officeDocument/2006/relationships/slide" Target="slide131.xml"/><Relationship Id="rId3" Type="http://schemas.openxmlformats.org/officeDocument/2006/relationships/slide" Target="slide32.xml"/><Relationship Id="rId7" Type="http://schemas.openxmlformats.org/officeDocument/2006/relationships/slide" Target="slide80.xml"/><Relationship Id="rId12" Type="http://schemas.openxmlformats.org/officeDocument/2006/relationships/slide" Target="slide136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66.xml"/><Relationship Id="rId11" Type="http://schemas.openxmlformats.org/officeDocument/2006/relationships/slide" Target="slide125.xml"/><Relationship Id="rId5" Type="http://schemas.openxmlformats.org/officeDocument/2006/relationships/slide" Target="slide51.xml"/><Relationship Id="rId10" Type="http://schemas.openxmlformats.org/officeDocument/2006/relationships/slide" Target="slide112.xml"/><Relationship Id="rId4" Type="http://schemas.openxmlformats.org/officeDocument/2006/relationships/slide" Target="slide40.xml"/><Relationship Id="rId9" Type="http://schemas.openxmlformats.org/officeDocument/2006/relationships/slide" Target="slide10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41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wm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38.png"/><Relationship Id="rId10" Type="http://schemas.openxmlformats.org/officeDocument/2006/relationships/image" Target="../media/image49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3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3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wmf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wmf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35.wmf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wmf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wmf"/><Relationship Id="rId4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5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png"/><Relationship Id="rId4" Type="http://schemas.openxmlformats.org/officeDocument/2006/relationships/image" Target="../media/image35.w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35.w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35.wmf"/><Relationship Id="rId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35.wmf"/><Relationship Id="rId4" Type="http://schemas.openxmlformats.org/officeDocument/2006/relationships/image" Target="../media/image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VIO </a:t>
            </a:r>
            <a:r>
              <a:rPr lang="en-US" smtClean="0"/>
              <a:t>2.0 </a:t>
            </a:r>
            <a:r>
              <a:rPr lang="en-US" dirty="0"/>
              <a:t>&amp; NSX-v</a:t>
            </a:r>
            <a:br>
              <a:rPr lang="en-US" dirty="0"/>
            </a:br>
            <a:r>
              <a:rPr lang="en-US" dirty="0"/>
              <a:t>Network Topologies Configuration Guide</a:t>
            </a:r>
            <a:endParaRPr lang="en-US" sz="3200" i="1" baseline="30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Dimitri Desmidt – </a:t>
            </a:r>
            <a:r>
              <a:rPr lang="en-US" dirty="0" smtClean="0"/>
              <a:t>TPM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ddesmidt@vmware.com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6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Network and Security services – NSX-v versus </a:t>
            </a:r>
            <a:r>
              <a:rPr lang="fr-FR" dirty="0" err="1" smtClean="0"/>
              <a:t>vDS</a:t>
            </a:r>
            <a:r>
              <a:rPr lang="fr-FR" dirty="0" smtClean="0"/>
              <a:t> (1/3)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VIO </a:t>
            </a:r>
            <a:r>
              <a:rPr lang="fr-FR" dirty="0" err="1" smtClean="0"/>
              <a:t>comes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2 "</a:t>
            </a:r>
            <a:r>
              <a:rPr lang="fr-FR" dirty="0" err="1" smtClean="0"/>
              <a:t>flavors</a:t>
            </a:r>
            <a:r>
              <a:rPr lang="fr-FR" dirty="0" smtClean="0"/>
              <a:t>":</a:t>
            </a:r>
          </a:p>
          <a:p>
            <a:pPr lvl="1"/>
            <a:r>
              <a:rPr lang="fr-FR" dirty="0" smtClean="0"/>
              <a:t>VIO + </a:t>
            </a:r>
            <a:r>
              <a:rPr lang="fr-FR" dirty="0" err="1" smtClean="0"/>
              <a:t>vDS</a:t>
            </a:r>
            <a:endParaRPr lang="fr-FR" dirty="0" smtClean="0"/>
          </a:p>
          <a:p>
            <a:pPr lvl="1"/>
            <a:r>
              <a:rPr lang="fr-FR" dirty="0" smtClean="0"/>
              <a:t>VIO + NSX-v</a:t>
            </a:r>
          </a:p>
          <a:p>
            <a:endParaRPr lang="fr-FR" dirty="0"/>
          </a:p>
          <a:p>
            <a:r>
              <a:rPr lang="fr-FR" dirty="0" smtClean="0"/>
              <a:t>VMware </a:t>
            </a:r>
            <a:r>
              <a:rPr lang="fr-FR" dirty="0" err="1" smtClean="0"/>
              <a:t>strongly</a:t>
            </a:r>
            <a:r>
              <a:rPr lang="fr-FR" dirty="0" smtClean="0"/>
              <a:t> </a:t>
            </a:r>
            <a:r>
              <a:rPr lang="fr-FR" dirty="0" err="1" smtClean="0"/>
              <a:t>recommend</a:t>
            </a:r>
            <a:r>
              <a:rPr lang="fr-FR" dirty="0" smtClean="0"/>
              <a:t> VIO + NSX-v </a:t>
            </a:r>
            <a:r>
              <a:rPr lang="fr-FR" dirty="0" err="1" smtClean="0"/>
              <a:t>since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flavor</a:t>
            </a:r>
            <a:r>
              <a:rPr lang="fr-FR" dirty="0" smtClean="0"/>
              <a:t> </a:t>
            </a:r>
            <a:r>
              <a:rPr lang="fr-FR" dirty="0" err="1" smtClean="0"/>
              <a:t>offers</a:t>
            </a:r>
            <a:r>
              <a:rPr lang="fr-FR" dirty="0" smtClean="0"/>
              <a:t> </a:t>
            </a:r>
            <a:r>
              <a:rPr lang="fr-FR" dirty="0" err="1" smtClean="0"/>
              <a:t>rich</a:t>
            </a:r>
            <a:r>
              <a:rPr lang="fr-FR" dirty="0" smtClean="0"/>
              <a:t> network and </a:t>
            </a:r>
            <a:r>
              <a:rPr lang="fr-FR" dirty="0" err="1" smtClean="0"/>
              <a:t>security</a:t>
            </a:r>
            <a:r>
              <a:rPr lang="fr-FR" dirty="0" smtClean="0"/>
              <a:t> services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1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</a:t>
            </a:r>
            <a:r>
              <a:rPr lang="fr-FR" dirty="0" smtClean="0"/>
              <a:t>IP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dirty="0" smtClean="0"/>
              <a:t>None</a:t>
            </a:r>
            <a:endParaRPr lang="fr-FR" dirty="0"/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65" name="Straight Connector 64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65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Connector 74"/>
          <p:cNvCxnSpPr>
            <a:endCxn id="77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6" name="Group 75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77" name="Rounded Rectangle 7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9" name="Straight Connector 78"/>
          <p:cNvCxnSpPr>
            <a:endCxn id="81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81" name="Rounded Rectangle 8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Connector 82"/>
          <p:cNvCxnSpPr>
            <a:endCxn id="85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85" name="Rounded Rectangle 8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7" name="Elbow Connector 86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90" name="Straight Connector 89"/>
          <p:cNvCxnSpPr>
            <a:endCxn id="89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Rectangle 90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9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TextBox 94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/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OpenStack Configuration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Configure No-NAT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marL="274200" lvl="1" indent="0">
              <a:buNone/>
            </a:pPr>
            <a:r>
              <a:rPr lang="fr-FR" i="1" dirty="0" smtClean="0"/>
              <a:t>Note: Works for LR </a:t>
            </a:r>
            <a:r>
              <a:rPr lang="fr-FR" i="1" dirty="0" err="1" smtClean="0"/>
              <a:t>Centralized</a:t>
            </a:r>
            <a:r>
              <a:rPr lang="fr-FR" i="1" dirty="0" smtClean="0"/>
              <a:t> + </a:t>
            </a:r>
            <a:r>
              <a:rPr lang="fr-FR" i="1" dirty="0" err="1" smtClean="0"/>
              <a:t>Distributed</a:t>
            </a:r>
            <a:endParaRPr lang="fr-FR" i="1" dirty="0" smtClean="0"/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/>
              <a:t>Not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88540" y="174442"/>
            <a:ext cx="1848206" cy="2284385"/>
            <a:chOff x="8888540" y="174442"/>
            <a:chExt cx="1848206" cy="2284385"/>
          </a:xfrm>
        </p:grpSpPr>
        <p:sp>
          <p:nvSpPr>
            <p:cNvPr id="48" name="Rectangle 47"/>
            <p:cNvSpPr/>
            <p:nvPr/>
          </p:nvSpPr>
          <p:spPr>
            <a:xfrm>
              <a:off x="10033020" y="1796290"/>
              <a:ext cx="703726" cy="6625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9569391" y="441565"/>
              <a:ext cx="726632" cy="1248375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888540" y="174442"/>
              <a:ext cx="73751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No NAT</a:t>
              </a:r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 flipV="1">
            <a:off x="7649387" y="218686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88854" y="2760248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7633277" y="1011353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72744" y="1584736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8469760" y="1056282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01006" y="810061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8473779" y="221103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05025" y="196481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8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OpenStack Configuration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/>
              <a:t>Configure No-NAT on the </a:t>
            </a:r>
            <a:r>
              <a:rPr lang="fr-FR" dirty="0" err="1"/>
              <a:t>logical</a:t>
            </a:r>
            <a:r>
              <a:rPr lang="fr-FR" dirty="0"/>
              <a:t> router</a:t>
            </a:r>
          </a:p>
          <a:p>
            <a:pPr marL="274200" lvl="1" indent="0">
              <a:buNone/>
            </a:pPr>
            <a:r>
              <a:rPr lang="fr-FR" i="1" dirty="0" smtClean="0"/>
              <a:t>Note</a:t>
            </a:r>
            <a:r>
              <a:rPr lang="fr-FR" i="1" dirty="0"/>
              <a:t>: Works for LR </a:t>
            </a:r>
            <a:r>
              <a:rPr lang="fr-FR" i="1" dirty="0" err="1"/>
              <a:t>Centralized</a:t>
            </a:r>
            <a:r>
              <a:rPr lang="fr-FR" i="1" dirty="0"/>
              <a:t> + </a:t>
            </a:r>
            <a:r>
              <a:rPr lang="fr-FR" i="1" dirty="0" err="1"/>
              <a:t>Distributed</a:t>
            </a:r>
            <a:endParaRPr lang="fr-FR" i="1" dirty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</a:t>
            </a:r>
            <a:r>
              <a:rPr lang="fr-FR" dirty="0" smtClean="0"/>
              <a:t>Controller </a:t>
            </a:r>
            <a:r>
              <a:rPr lang="fr-FR" dirty="0"/>
              <a:t>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smtClean="0"/>
              <a:t>Configure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with</a:t>
            </a:r>
            <a:r>
              <a:rPr lang="fr-FR" dirty="0" smtClean="0"/>
              <a:t> No-NAT</a:t>
            </a: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486727" y="3076405"/>
            <a:ext cx="9977399" cy="26161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net-list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    | subnets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5f4a2f7a-b888-4d99-8089-ed2f93178476 | External-102        | 2b7afa0f-0db3-4b50-9880-1e70d11f0578               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6d868ba6-5a70-4ca9-a7d3-822558571d40 | Tenant1-LS1         | a8175a61-9162-4253-971d-9e675aba3cbf 10.1.1.0/24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b1436207-f50c-4742-ae45-58226f8dd631 | Tenant1-LS2         | d7eb0562-95d9-42ab-99b7-cfb40519b45c 10.1.2.0/24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ccee6823-360d-43d7-99b0-a7e22b82433f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External-101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e303cc61-40be-4fcf-a241-9780fb9c6a3c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+--------------------------------------+---------------------+----------------------------------------------------+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router-update Tenant1-LR-Central1 --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type=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ccee6823-360d-43d7-99b0-a7e22b82433f,enable_snat=False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Updated router: Tenant1-LR-Central1</a:t>
            </a:r>
          </a:p>
          <a:p>
            <a:pPr marL="91400" lvl="1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 flipV="1">
            <a:off x="8595004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8595003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H="1" flipV="1">
            <a:off x="10648932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H="1" flipV="1">
            <a:off x="9497996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9497995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9097308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914428" y="2813105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9667231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9484351" y="2809632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Connector 66"/>
          <p:cNvCxnSpPr>
            <a:endCxn id="69" idx="0"/>
          </p:cNvCxnSpPr>
          <p:nvPr/>
        </p:nvCxnSpPr>
        <p:spPr bwMode="auto">
          <a:xfrm flipH="1">
            <a:off x="11094870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8" name="Group 67"/>
          <p:cNvGrpSpPr/>
          <p:nvPr/>
        </p:nvGrpSpPr>
        <p:grpSpPr>
          <a:xfrm>
            <a:off x="10911990" y="2806863"/>
            <a:ext cx="365760" cy="365760"/>
            <a:chOff x="7882780" y="2019910"/>
            <a:chExt cx="457200" cy="457200"/>
          </a:xfrm>
        </p:grpSpPr>
        <p:sp>
          <p:nvSpPr>
            <p:cNvPr id="69" name="Rounded Rectangle 6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11664793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11481913" y="2803390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Elbow Connector 74"/>
          <p:cNvCxnSpPr/>
          <p:nvPr/>
        </p:nvCxnSpPr>
        <p:spPr>
          <a:xfrm rot="16200000" flipH="1">
            <a:off x="10472545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5400000">
            <a:off x="9887156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59" y="1877668"/>
            <a:ext cx="498973" cy="498973"/>
          </a:xfrm>
          <a:prstGeom prst="rect">
            <a:avLst/>
          </a:prstGeom>
        </p:spPr>
      </p:pic>
      <p:cxnSp>
        <p:nvCxnSpPr>
          <p:cNvPr id="78" name="Straight Connector 77"/>
          <p:cNvCxnSpPr>
            <a:endCxn id="77" idx="0"/>
          </p:cNvCxnSpPr>
          <p:nvPr/>
        </p:nvCxnSpPr>
        <p:spPr bwMode="auto">
          <a:xfrm flipH="1">
            <a:off x="10369246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/>
          <p:cNvSpPr/>
          <p:nvPr/>
        </p:nvSpPr>
        <p:spPr>
          <a:xfrm>
            <a:off x="10039459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10831764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10863750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82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24885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TextBox 82"/>
          <p:cNvSpPr txBox="1"/>
          <p:nvPr/>
        </p:nvSpPr>
        <p:spPr>
          <a:xfrm>
            <a:off x="9740047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9575830" y="441565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894979" y="174442"/>
            <a:ext cx="737510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No NAT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655826" y="218686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995293" y="2760248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7639716" y="1011353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979183" y="1584736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8480218" y="221103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811464" y="196481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469760" y="1056282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801006" y="810061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8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No-NAT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/>
              <a:t>Not </a:t>
            </a:r>
            <a:r>
              <a:rPr lang="fr-FR" dirty="0" err="1"/>
              <a:t>available</a:t>
            </a:r>
            <a:endParaRPr lang="fr-FR" dirty="0"/>
          </a:p>
        </p:txBody>
      </p:sp>
      <p:cxnSp>
        <p:nvCxnSpPr>
          <p:cNvPr id="39" name="Straight Connector 38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/>
          <p:cNvCxnSpPr>
            <a:endCxn id="54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4" name="Rounded Rectangle 5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6" name="Straight Connector 55"/>
          <p:cNvCxnSpPr>
            <a:endCxn id="58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7" name="Group 56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8" name="Rounded Rectangle 5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0" name="Straight Connector 59"/>
          <p:cNvCxnSpPr>
            <a:endCxn id="62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1" name="Group 60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2" name="Rounded Rectangle 6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4" name="Straight Connector 63"/>
          <p:cNvCxnSpPr>
            <a:endCxn id="66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6" name="Rounded Rectangle 6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8" name="Elbow Connector 67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1" name="Straight Connector 70"/>
          <p:cNvCxnSpPr>
            <a:endCxn id="70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Rectangle 71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3" name="Straight Connector 72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9569391" y="441565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888540" y="174442"/>
            <a:ext cx="737510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No NAT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7649387" y="218686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988854" y="2760248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7633277" y="1011353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72744" y="1584736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8473779" y="221103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805025" y="196481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8469760" y="1056282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01006" y="810061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0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No-NAT</a:t>
            </a:r>
            <a:r>
              <a:rPr lang="fr-FR" dirty="0" smtClean="0"/>
              <a:t> </a:t>
            </a:r>
            <a:r>
              <a:rPr lang="en-US" dirty="0" smtClean="0"/>
              <a:t>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No-NAT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lvl="1"/>
            <a:r>
              <a:rPr lang="fr-FR" dirty="0"/>
              <a:t>CLI (API)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33203" y="3096689"/>
            <a:ext cx="10126428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router-show Tenant1-LR-Central1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|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False          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|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{"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"ccee6823-360d-43d7-99b0-a7e22b82433f",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enable_snat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false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external_fixed_ips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[{"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"20.20.20.101"}]}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f7250b81-7259-4625-bb04-43884bef73cd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Tenant1-LR-Central1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shared            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routes                | {"destination": "30.30.30.0/24",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"20.20.20.2"}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|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40e97bec2b06462098b241f04a224167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Connector 41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>
            <a:endCxn id="5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4" name="Group 5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5" name="Rounded Rectangle 5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7" name="Straight Connector 56"/>
          <p:cNvCxnSpPr>
            <a:endCxn id="5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9" name="Rounded Rectangle 5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1" name="Straight Connector 60"/>
          <p:cNvCxnSpPr>
            <a:endCxn id="6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3" name="Rounded Rectangle 6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Straight Connector 64"/>
          <p:cNvCxnSpPr>
            <a:endCxn id="6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7" name="Rounded Rectangle 6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Elbow Connector 6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2" name="Straight Connector 71"/>
          <p:cNvCxnSpPr>
            <a:endCxn id="7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72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4" name="Straight Connector 73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6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9569391" y="441565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888540" y="174442"/>
            <a:ext cx="737510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No NAT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7649387" y="218686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988854" y="2760248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7633277" y="1011353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972744" y="1584736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473779" y="221103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805025" y="196481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469760" y="1056282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801006" y="810061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What happens in the backend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LR </a:t>
            </a:r>
            <a:r>
              <a:rPr lang="fr-FR" dirty="0" err="1" smtClean="0"/>
              <a:t>updated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No-NAT:</a:t>
            </a:r>
            <a:endParaRPr lang="fr-FR" dirty="0"/>
          </a:p>
          <a:p>
            <a:pPr lvl="1"/>
            <a:r>
              <a:rPr lang="fr-FR" dirty="0"/>
              <a:t>Case1: LR </a:t>
            </a:r>
            <a:r>
              <a:rPr lang="fr-FR" dirty="0" err="1"/>
              <a:t>Centralized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smtClean="0"/>
              <a:t>"South/</a:t>
            </a:r>
            <a:r>
              <a:rPr lang="fr-FR" sz="1600" dirty="0" err="1" smtClean="0"/>
              <a:t>North</a:t>
            </a:r>
            <a:r>
              <a:rPr lang="fr-FR" sz="1600" dirty="0" smtClean="0"/>
              <a:t>" NAT </a:t>
            </a:r>
            <a:r>
              <a:rPr lang="fr-FR" sz="1600" dirty="0" err="1" smtClean="0"/>
              <a:t>rules</a:t>
            </a:r>
            <a:r>
              <a:rPr lang="fr-FR" sz="1600" dirty="0" smtClean="0"/>
              <a:t> </a:t>
            </a:r>
            <a:r>
              <a:rPr lang="fr-FR" sz="1600" dirty="0" err="1" smtClean="0"/>
              <a:t>cleared</a:t>
            </a:r>
            <a:endParaRPr lang="fr-FR" sz="1600" dirty="0" smtClean="0"/>
          </a:p>
          <a:p>
            <a:pPr marL="1005400" lvl="4" indent="0">
              <a:buNone/>
            </a:pPr>
            <a:r>
              <a:rPr lang="fr-FR" sz="1600" i="1" dirty="0" smtClean="0"/>
              <a:t>Note: If </a:t>
            </a:r>
            <a:r>
              <a:rPr lang="fr-FR" sz="1600" i="1" dirty="0" err="1" smtClean="0"/>
              <a:t>Floating</a:t>
            </a:r>
            <a:r>
              <a:rPr lang="fr-FR" sz="1600" i="1" dirty="0" smtClean="0"/>
              <a:t> VIP are </a:t>
            </a:r>
            <a:r>
              <a:rPr lang="fr-FR" sz="1600" i="1" dirty="0" err="1" smtClean="0"/>
              <a:t>also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configured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with</a:t>
            </a:r>
            <a:r>
              <a:rPr lang="fr-FR" sz="1600" i="1" dirty="0" smtClean="0"/>
              <a:t> No-NAT, </a:t>
            </a:r>
            <a:r>
              <a:rPr lang="fr-FR" sz="1600" i="1" dirty="0" err="1" smtClean="0"/>
              <a:t>those</a:t>
            </a:r>
            <a:r>
              <a:rPr lang="fr-FR" sz="1600" i="1" dirty="0" smtClean="0"/>
              <a:t> are </a:t>
            </a:r>
            <a:r>
              <a:rPr lang="fr-FR" sz="1600" i="1" dirty="0" err="1" smtClean="0"/>
              <a:t>applied</a:t>
            </a:r>
            <a:r>
              <a:rPr lang="fr-FR" sz="1600" i="1" dirty="0" smtClean="0"/>
              <a:t> on NSX.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64" y="3342689"/>
            <a:ext cx="8993014" cy="24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What happens in the backend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LR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No-NAT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Case1</a:t>
            </a:r>
            <a:r>
              <a:rPr lang="fr-FR" dirty="0"/>
              <a:t>: LR </a:t>
            </a:r>
            <a:r>
              <a:rPr lang="fr-FR" dirty="0" err="1"/>
              <a:t>Centralized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smtClean="0"/>
              <a:t>FW </a:t>
            </a:r>
            <a:r>
              <a:rPr lang="fr-FR" sz="1600" dirty="0" err="1" smtClean="0"/>
              <a:t>rule</a:t>
            </a:r>
            <a:r>
              <a:rPr lang="fr-FR" sz="1600" dirty="0" smtClean="0"/>
              <a:t> to </a:t>
            </a:r>
            <a:r>
              <a:rPr lang="fr-FR" sz="1600" dirty="0" err="1" smtClean="0"/>
              <a:t>allow</a:t>
            </a:r>
            <a:r>
              <a:rPr lang="fr-FR" sz="1600" dirty="0" smtClean="0"/>
              <a:t> </a:t>
            </a:r>
            <a:r>
              <a:rPr lang="fr-FR" sz="1600" dirty="0" err="1" smtClean="0"/>
              <a:t>external</a:t>
            </a:r>
            <a:r>
              <a:rPr lang="fr-FR" sz="1600" dirty="0" smtClean="0"/>
              <a:t> </a:t>
            </a:r>
            <a:r>
              <a:rPr lang="fr-FR" sz="1600" dirty="0" err="1" smtClean="0"/>
              <a:t>traffic</a:t>
            </a:r>
            <a:r>
              <a:rPr lang="fr-FR" sz="1600" dirty="0" smtClean="0"/>
              <a:t> to </a:t>
            </a:r>
            <a:r>
              <a:rPr lang="fr-FR" sz="1600" dirty="0" err="1" smtClean="0"/>
              <a:t>internal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/>
              <a:t> </a:t>
            </a:r>
            <a:r>
              <a:rPr lang="fr-FR" sz="1600" dirty="0" err="1" smtClean="0"/>
              <a:t>added</a:t>
            </a:r>
            <a:endParaRPr lang="fr-FR" sz="1600" dirty="0" smtClean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3" b="14028"/>
          <a:stretch/>
        </p:blipFill>
        <p:spPr>
          <a:xfrm>
            <a:off x="1668521" y="2914223"/>
            <a:ext cx="10154171" cy="39319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67388" y="5357264"/>
            <a:ext cx="7055909" cy="405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65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What happens in the backend (3/5)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LR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No-NAT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Case2</a:t>
            </a:r>
            <a:r>
              <a:rPr lang="fr-FR" dirty="0"/>
              <a:t>: LR </a:t>
            </a:r>
            <a:r>
              <a:rPr lang="fr-FR" dirty="0" err="1"/>
              <a:t>Distributed</a:t>
            </a:r>
            <a:r>
              <a:rPr lang="fr-FR" dirty="0"/>
              <a:t> router </a:t>
            </a:r>
          </a:p>
          <a:p>
            <a:pPr lvl="2"/>
            <a:r>
              <a:rPr lang="fr-FR" dirty="0"/>
              <a:t>The Tenant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	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3"/>
            <a:r>
              <a:rPr lang="fr-FR" sz="1600" dirty="0" smtClean="0"/>
              <a:t>"South/</a:t>
            </a:r>
            <a:r>
              <a:rPr lang="fr-FR" sz="1600" dirty="0" err="1" smtClean="0"/>
              <a:t>North</a:t>
            </a:r>
            <a:r>
              <a:rPr lang="fr-FR" sz="1600" dirty="0" smtClean="0"/>
              <a:t>" NAT </a:t>
            </a:r>
            <a:r>
              <a:rPr lang="fr-FR" sz="1600" dirty="0" err="1" smtClean="0"/>
              <a:t>rules</a:t>
            </a:r>
            <a:r>
              <a:rPr lang="fr-FR" sz="1600" dirty="0" smtClean="0"/>
              <a:t> </a:t>
            </a:r>
            <a:r>
              <a:rPr lang="fr-FR" sz="1600" dirty="0" err="1" smtClean="0"/>
              <a:t>cleared</a:t>
            </a:r>
            <a:endParaRPr lang="fr-FR" sz="1600" dirty="0" smtClean="0"/>
          </a:p>
          <a:p>
            <a:pPr marL="1005400" lvl="4" indent="0">
              <a:buNone/>
            </a:pPr>
            <a:r>
              <a:rPr lang="fr-FR" sz="1600" i="1" dirty="0" smtClean="0"/>
              <a:t>Note: </a:t>
            </a:r>
            <a:r>
              <a:rPr lang="fr-FR" sz="1600" i="1" dirty="0"/>
              <a:t>If </a:t>
            </a:r>
            <a:r>
              <a:rPr lang="fr-FR" sz="1600" i="1" dirty="0" err="1"/>
              <a:t>Floating</a:t>
            </a:r>
            <a:r>
              <a:rPr lang="fr-FR" sz="1600" i="1" dirty="0"/>
              <a:t> VIP are </a:t>
            </a:r>
            <a:r>
              <a:rPr lang="fr-FR" sz="1600" i="1" dirty="0" err="1"/>
              <a:t>also</a:t>
            </a:r>
            <a:r>
              <a:rPr lang="fr-FR" sz="1600" i="1" dirty="0"/>
              <a:t> </a:t>
            </a:r>
            <a:r>
              <a:rPr lang="fr-FR" sz="1600" i="1" dirty="0" err="1"/>
              <a:t>configured</a:t>
            </a:r>
            <a:r>
              <a:rPr lang="fr-FR" sz="1600" i="1" dirty="0"/>
              <a:t> </a:t>
            </a:r>
            <a:r>
              <a:rPr lang="fr-FR" sz="1600" i="1" dirty="0" err="1"/>
              <a:t>with</a:t>
            </a:r>
            <a:r>
              <a:rPr lang="fr-FR" sz="1600" i="1" dirty="0"/>
              <a:t> No-NAT, </a:t>
            </a:r>
            <a:r>
              <a:rPr lang="fr-FR" sz="1600" i="1" dirty="0" err="1"/>
              <a:t>those</a:t>
            </a:r>
            <a:r>
              <a:rPr lang="fr-FR" sz="1600" i="1" dirty="0"/>
              <a:t> are </a:t>
            </a:r>
            <a:r>
              <a:rPr lang="fr-FR" sz="1600" i="1" dirty="0" err="1"/>
              <a:t>applied</a:t>
            </a:r>
            <a:r>
              <a:rPr lang="fr-FR" sz="1600" i="1" dirty="0"/>
              <a:t> on NSX.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108</a:t>
            </a:fld>
            <a:endParaRPr lang="en-US"/>
          </a:p>
        </p:txBody>
      </p:sp>
      <p:cxnSp>
        <p:nvCxnSpPr>
          <p:cNvPr id="52" name="Straight Connector 51"/>
          <p:cNvCxnSpPr>
            <a:endCxn id="112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Connector 66"/>
          <p:cNvCxnSpPr>
            <a:endCxn id="69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8" name="Group 67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69" name="Rounded Rectangle 6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Elbow Connector 74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1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TextBox 114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0497882" y="2083564"/>
            <a:ext cx="973343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Straight Connector 11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19" name="TextBox 11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20" name="Picture 37"/>
          <p:cNvPicPr>
            <a:picLocks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30" name="Straight Arrow Connector 129"/>
          <p:cNvCxnSpPr/>
          <p:nvPr/>
        </p:nvCxnSpPr>
        <p:spPr>
          <a:xfrm flipV="1">
            <a:off x="8536544" y="1056282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867790" y="810061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9636175" y="441565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8955324" y="174442"/>
            <a:ext cx="737510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No NAT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V="1">
            <a:off x="7716171" y="2186865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055638" y="2760248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6" name="Straight Arrow Connector 135"/>
          <p:cNvCxnSpPr/>
          <p:nvPr/>
        </p:nvCxnSpPr>
        <p:spPr>
          <a:xfrm flipV="1">
            <a:off x="7700061" y="1011353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039528" y="1584736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7871809" y="196481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10.2.1.11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02" y="3430905"/>
            <a:ext cx="8993014" cy="24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What happens in the backend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LR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No-NAT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Case1</a:t>
            </a:r>
            <a:r>
              <a:rPr lang="fr-FR" dirty="0"/>
              <a:t>: LR </a:t>
            </a:r>
            <a:r>
              <a:rPr lang="fr-FR" dirty="0" err="1"/>
              <a:t>Distributed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smtClean="0"/>
              <a:t>FW </a:t>
            </a:r>
            <a:r>
              <a:rPr lang="fr-FR" sz="1600" dirty="0" err="1" smtClean="0"/>
              <a:t>rule</a:t>
            </a:r>
            <a:r>
              <a:rPr lang="fr-FR" sz="1600" dirty="0" smtClean="0"/>
              <a:t> to </a:t>
            </a:r>
            <a:r>
              <a:rPr lang="fr-FR" sz="1600" dirty="0" err="1" smtClean="0"/>
              <a:t>allow</a:t>
            </a:r>
            <a:r>
              <a:rPr lang="fr-FR" sz="1600" dirty="0" smtClean="0"/>
              <a:t> </a:t>
            </a:r>
            <a:r>
              <a:rPr lang="fr-FR" sz="1600" dirty="0" err="1" smtClean="0"/>
              <a:t>external</a:t>
            </a:r>
            <a:r>
              <a:rPr lang="fr-FR" sz="1600" dirty="0" smtClean="0"/>
              <a:t> </a:t>
            </a:r>
            <a:r>
              <a:rPr lang="fr-FR" sz="1600" dirty="0" err="1" smtClean="0"/>
              <a:t>traffic</a:t>
            </a:r>
            <a:r>
              <a:rPr lang="fr-FR" sz="1600" dirty="0" smtClean="0"/>
              <a:t> to </a:t>
            </a:r>
            <a:r>
              <a:rPr lang="fr-FR" sz="1600" dirty="0" err="1" smtClean="0"/>
              <a:t>internal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/>
              <a:t> </a:t>
            </a:r>
            <a:r>
              <a:rPr lang="fr-FR" sz="1600" dirty="0" err="1" smtClean="0"/>
              <a:t>added</a:t>
            </a:r>
            <a:endParaRPr lang="fr-FR" sz="1600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109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2472"/>
          <a:stretch/>
        </p:blipFill>
        <p:spPr>
          <a:xfrm>
            <a:off x="1154692" y="2912525"/>
            <a:ext cx="10424696" cy="39319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75682" y="6019800"/>
            <a:ext cx="7331956" cy="405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126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Network and Security services – NSX-v versus </a:t>
            </a:r>
            <a:r>
              <a:rPr lang="fr-FR" dirty="0" err="1" smtClean="0"/>
              <a:t>vDS</a:t>
            </a:r>
            <a:r>
              <a:rPr lang="fr-FR" dirty="0" smtClean="0"/>
              <a:t> (2/3)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093875"/>
              </p:ext>
            </p:extLst>
          </p:nvPr>
        </p:nvGraphicFramePr>
        <p:xfrm>
          <a:off x="205391" y="1350591"/>
          <a:ext cx="11740897" cy="5445322"/>
        </p:xfrm>
        <a:graphic>
          <a:graphicData uri="http://schemas.openxmlformats.org/drawingml/2006/table">
            <a:tbl>
              <a:tblPr/>
              <a:tblGrid>
                <a:gridCol w="2180105"/>
                <a:gridCol w="974348"/>
                <a:gridCol w="974348"/>
                <a:gridCol w="7612096"/>
              </a:tblGrid>
              <a:tr h="181051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NSX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VDS Only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Network and Security features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Switching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VLAN Provider Networks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 provider networks that are backed by VLANs on the physical network. Instances connected to the provider network will be plugged directly to these VLANs.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Overlapping IP subnets support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Each project can dynamically create networks that are private to the project. These networks can have IP subnets that overlap with each other.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DHCP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Instances get automatic addressing via DHCP (with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vDS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it's using </a:t>
                      </a:r>
                      <a:r>
                        <a:rPr 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dnsmasq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NSX it's using Edge-DHCP)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Routing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Logical Routing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Enable routing among multiple private logical networks, as well as between a logical network and an external network.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External Networks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Networks that provide external access to the instances. Private networks will be uplinked to the external network via a router to provide external access to the instances on the private networks.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Static Routes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Insert a static route.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Floating IP for Instances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Assign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publicaly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routable IP addresses to instances to enable external access in to the instances.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No-NAT Routers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No-NAT routing topology supported by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NSXv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Neutron Plugin (bug 1424942) 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Dynamic</a:t>
                      </a:r>
                      <a:r>
                        <a:rPr lang="en-US" sz="12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Routing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Protocols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OpenStack doesn't support dynamic routing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Security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Firewalling (Security Groups)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OpenStack security groups (with NSX, security group are used + DFW rules created using those SG. This allow micro-segmentation)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Port Security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Neutron Port Security is implemented using NSX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SpoofGuard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capabilities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Firewalling (L3 FWaaS)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Future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OpenStack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FWaaS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(with NSX, firewall rules are created on logical router Edge)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 services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Load Balancing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NSX, LB poo/VIP are created on logical router Edge. Target for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LBaaS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is Kilo.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Quality of Service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 commited for future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Extension: Allowed Address Pairs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Future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This extension is to support VMs running VRRP. So VMs that will change their IP@ or have a second IP@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5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No-NAT </a:t>
            </a:r>
            <a:r>
              <a:rPr lang="en-US" dirty="0"/>
              <a:t>– What happens in the backend </a:t>
            </a:r>
            <a:r>
              <a:rPr lang="en-US" dirty="0" smtClean="0"/>
              <a:t>(5/5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for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:</a:t>
            </a:r>
          </a:p>
          <a:p>
            <a:pPr lvl="2"/>
            <a:r>
              <a:rPr lang="fr-FR" dirty="0" err="1" smtClean="0"/>
              <a:t>Retrieve</a:t>
            </a:r>
            <a:r>
              <a:rPr lang="fr-FR" dirty="0" smtClean="0"/>
              <a:t> one of the </a:t>
            </a:r>
            <a:r>
              <a:rPr lang="fr-FR" dirty="0" err="1" smtClean="0"/>
              <a:t>OpenStack</a:t>
            </a:r>
            <a:r>
              <a:rPr lang="fr-FR" dirty="0" smtClean="0"/>
              <a:t> Network UUID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OpenStack</a:t>
            </a:r>
            <a:r>
              <a:rPr lang="fr-FR" dirty="0"/>
              <a:t> Network UUID via Horizon (</a:t>
            </a:r>
            <a:r>
              <a:rPr lang="fr-FR" dirty="0" err="1"/>
              <a:t>edit</a:t>
            </a:r>
            <a:r>
              <a:rPr lang="fr-FR" dirty="0"/>
              <a:t> the network)</a:t>
            </a:r>
          </a:p>
          <a:p>
            <a:pPr marL="548400" lvl="2" indent="0">
              <a:buNone/>
            </a:pPr>
            <a:r>
              <a:rPr lang="fr-FR" dirty="0" smtClean="0"/>
              <a:t>	or CLI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  <a:p>
            <a:pPr lvl="2"/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Logical</a:t>
            </a:r>
            <a:r>
              <a:rPr lang="fr-FR" dirty="0"/>
              <a:t> Router in </a:t>
            </a:r>
            <a:r>
              <a:rPr lang="fr-FR" dirty="0" smtClean="0"/>
              <a:t>NSX</a:t>
            </a:r>
          </a:p>
          <a:p>
            <a:pPr marL="776900" lvl="3" indent="0">
              <a:buNone/>
            </a:pPr>
            <a:r>
              <a:rPr lang="fr-FR" sz="1600" dirty="0" smtClean="0"/>
              <a:t>Under </a:t>
            </a:r>
            <a:r>
              <a:rPr lang="fr-FR" sz="1600" dirty="0"/>
              <a:t>"NSX – </a:t>
            </a:r>
            <a:r>
              <a:rPr lang="fr-FR" sz="1600" dirty="0" err="1"/>
              <a:t>Logical</a:t>
            </a:r>
            <a:r>
              <a:rPr lang="fr-FR" sz="1600" dirty="0"/>
              <a:t> Switches", </a:t>
            </a:r>
            <a:r>
              <a:rPr lang="fr-FR" sz="1600" dirty="0" err="1"/>
              <a:t>edit</a:t>
            </a:r>
            <a:r>
              <a:rPr lang="fr-FR" sz="1600" dirty="0"/>
              <a:t> the </a:t>
            </a:r>
            <a:r>
              <a:rPr lang="fr-FR" sz="1600" dirty="0" err="1"/>
              <a:t>Logical</a:t>
            </a:r>
            <a:r>
              <a:rPr lang="fr-FR" sz="1600" dirty="0"/>
              <a:t> Switch and go </a:t>
            </a:r>
            <a:r>
              <a:rPr lang="fr-FR" sz="1600" dirty="0" err="1"/>
              <a:t>under</a:t>
            </a:r>
            <a:r>
              <a:rPr lang="fr-FR" sz="1600" dirty="0"/>
              <a:t> "</a:t>
            </a:r>
            <a:r>
              <a:rPr lang="fr-FR" sz="1600" dirty="0" err="1"/>
              <a:t>Related</a:t>
            </a:r>
            <a:r>
              <a:rPr lang="fr-FR" sz="1600" dirty="0"/>
              <a:t> </a:t>
            </a:r>
            <a:r>
              <a:rPr lang="fr-FR" sz="1600" dirty="0" err="1"/>
              <a:t>Objects</a:t>
            </a:r>
            <a:r>
              <a:rPr lang="fr-FR" sz="1600" dirty="0"/>
              <a:t> – NSX </a:t>
            </a:r>
            <a:r>
              <a:rPr lang="fr-FR" sz="1600" dirty="0" err="1"/>
              <a:t>Edges</a:t>
            </a:r>
            <a:r>
              <a:rPr lang="fr-FR" sz="1600" dirty="0"/>
              <a:t>"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pPr marL="274200" lvl="1" indent="0">
              <a:buNone/>
            </a:pP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663888" y="2870046"/>
            <a:ext cx="5469181" cy="13754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</a:t>
            </a:r>
            <a:r>
              <a:rPr lang="fr-FR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--all-tenants</a:t>
            </a:r>
          </a:p>
          <a:p>
            <a:pPr marL="0" lvl="1" indent="-594101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  <a:endParaRPr lang="fr-FR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6d868ba6-5a70-4ca9-a7d3-822558571d40 | Tenant1-LS1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b1436207-f50c-4742-ae45-58226f8dd631 | Tenant1-LS2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ccee6823-360d-43d7-99b0-a7e22b82433f | External-101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</p:txBody>
      </p:sp>
      <p:sp>
        <p:nvSpPr>
          <p:cNvPr id="9" name="Oval 8"/>
          <p:cNvSpPr/>
          <p:nvPr/>
        </p:nvSpPr>
        <p:spPr>
          <a:xfrm>
            <a:off x="733159" y="438890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159" y="203315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574" y="2512483"/>
            <a:ext cx="2924175" cy="18764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519840" y="5052074"/>
            <a:ext cx="6343977" cy="1783172"/>
            <a:chOff x="2519840" y="5052074"/>
            <a:chExt cx="6343977" cy="1783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840" y="5052074"/>
              <a:ext cx="6343977" cy="178317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17733" y="6400799"/>
              <a:ext cx="1367367" cy="2127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7124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No-NAT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dirty="0" smtClean="0"/>
              <a:t>None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1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Security</a:t>
            </a:r>
          </a:p>
          <a:p>
            <a:pPr lvl="1"/>
            <a:r>
              <a:rPr lang="fr-FR" dirty="0" err="1"/>
              <a:t>Firewalling</a:t>
            </a:r>
            <a:endParaRPr lang="fr-FR" dirty="0"/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5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OpenStack Configuration (1/6)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Firewalling</a:t>
            </a:r>
            <a:r>
              <a:rPr lang="fr-FR" dirty="0" smtClean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Security Group)</a:t>
            </a:r>
          </a:p>
          <a:p>
            <a:pPr lvl="1"/>
            <a:r>
              <a:rPr lang="fr-FR" dirty="0" smtClean="0"/>
              <a:t>Horizon </a:t>
            </a:r>
            <a:r>
              <a:rPr lang="fr-FR" dirty="0"/>
              <a:t>(UI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Create</a:t>
            </a:r>
            <a:r>
              <a:rPr lang="fr-FR" dirty="0" smtClean="0"/>
              <a:t> a Security Group</a:t>
            </a:r>
          </a:p>
          <a:p>
            <a:pPr marL="776900" lvl="3" indent="0">
              <a:buNone/>
            </a:pPr>
            <a:r>
              <a:rPr lang="fr-FR" sz="1600" dirty="0" smtClean="0"/>
              <a:t>Under </a:t>
            </a:r>
            <a:r>
              <a:rPr lang="fr-FR" sz="1600" dirty="0"/>
              <a:t>"Project – </a:t>
            </a:r>
            <a:r>
              <a:rPr lang="fr-FR" sz="1600" dirty="0" err="1"/>
              <a:t>Compute</a:t>
            </a:r>
            <a:r>
              <a:rPr lang="fr-FR" sz="1600" dirty="0"/>
              <a:t> </a:t>
            </a:r>
            <a:r>
              <a:rPr lang="fr-FR" sz="1600" dirty="0" smtClean="0"/>
              <a:t>– Access &amp; Security", </a:t>
            </a:r>
            <a:r>
              <a:rPr lang="fr-FR" sz="1600" dirty="0" err="1" smtClean="0"/>
              <a:t>Create</a:t>
            </a:r>
            <a:r>
              <a:rPr lang="fr-FR" sz="1600" dirty="0" smtClean="0"/>
              <a:t> "Security Group"</a:t>
            </a:r>
            <a:endParaRPr lang="fr-FR" sz="1600" dirty="0"/>
          </a:p>
          <a:p>
            <a:pPr lvl="2"/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87" name="Straight Arrow Connector 86"/>
            <p:cNvCxnSpPr>
              <a:stCxn id="88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49" name="Straight Arrow Connector 48"/>
            <p:cNvCxnSpPr>
              <a:stCxn id="88" idx="2"/>
              <a:endCxn id="45" idx="0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88" idx="2"/>
              <a:endCxn id="46" idx="0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88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355" y="2803390"/>
            <a:ext cx="6223955" cy="2957665"/>
          </a:xfrm>
          <a:prstGeom prst="rect">
            <a:avLst/>
          </a:prstGeom>
        </p:spPr>
      </p:pic>
      <p:pic>
        <p:nvPicPr>
          <p:cNvPr id="4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4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46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47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6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OpenStack Configuration (2/6)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Firewalling</a:t>
            </a:r>
            <a:r>
              <a:rPr lang="fr-FR" dirty="0" smtClean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Security Group)</a:t>
            </a:r>
          </a:p>
          <a:p>
            <a:pPr lvl="1"/>
            <a:r>
              <a:rPr lang="fr-FR" dirty="0" smtClean="0"/>
              <a:t>Horizon </a:t>
            </a:r>
            <a:r>
              <a:rPr lang="fr-FR" dirty="0"/>
              <a:t>(UI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Manage </a:t>
            </a:r>
            <a:r>
              <a:rPr lang="fr-FR" dirty="0" err="1" smtClean="0"/>
              <a:t>rules</a:t>
            </a:r>
            <a:r>
              <a:rPr lang="fr-FR" dirty="0" smtClean="0"/>
              <a:t> in the Security Group</a:t>
            </a:r>
          </a:p>
          <a:p>
            <a:pPr marL="548400" lvl="2" indent="0">
              <a:buNone/>
            </a:pPr>
            <a:r>
              <a:rPr lang="fr-FR" dirty="0" smtClean="0"/>
              <a:t>	Under </a:t>
            </a:r>
            <a:r>
              <a:rPr lang="fr-FR" dirty="0"/>
              <a:t>"Project – </a:t>
            </a:r>
            <a:r>
              <a:rPr lang="fr-FR" dirty="0" err="1"/>
              <a:t>Compute</a:t>
            </a:r>
            <a:r>
              <a:rPr lang="fr-FR" dirty="0"/>
              <a:t> – Access &amp; </a:t>
            </a:r>
            <a:r>
              <a:rPr lang="fr-FR" dirty="0" smtClean="0"/>
              <a:t>Security – Manage </a:t>
            </a:r>
            <a:r>
              <a:rPr lang="fr-FR" dirty="0" err="1" smtClean="0"/>
              <a:t>Rules</a:t>
            </a:r>
            <a:r>
              <a:rPr lang="fr-FR" dirty="0" smtClean="0"/>
              <a:t>"</a:t>
            </a:r>
            <a:endParaRPr lang="fr-FR" dirty="0"/>
          </a:p>
          <a:p>
            <a:pPr lvl="2"/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32757" y="4359263"/>
            <a:ext cx="1264162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Rules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for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traffic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from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that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SG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0385" y="3711433"/>
            <a:ext cx="108077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Rules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for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traffic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from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8740" y="4721154"/>
            <a:ext cx="108077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Rules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for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traffic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to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841676" y="5205243"/>
            <a:ext cx="1264162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Rules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for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traffic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from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those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114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9058" y="6115425"/>
            <a:ext cx="1355882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There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implicit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deny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all at the 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775" y="2674405"/>
            <a:ext cx="8032846" cy="4183595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44" idx="1"/>
          </p:cNvCxnSpPr>
          <p:nvPr/>
        </p:nvCxnSpPr>
        <p:spPr>
          <a:xfrm flipH="1">
            <a:off x="8255479" y="4682429"/>
            <a:ext cx="2577278" cy="47674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8" idx="1"/>
          </p:cNvCxnSpPr>
          <p:nvPr/>
        </p:nvCxnSpPr>
        <p:spPr>
          <a:xfrm flipH="1">
            <a:off x="8255479" y="5528409"/>
            <a:ext cx="2586197" cy="76615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264009" y="4072068"/>
            <a:ext cx="1177266" cy="18797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3"/>
          </p:cNvCxnSpPr>
          <p:nvPr/>
        </p:nvCxnSpPr>
        <p:spPr>
          <a:xfrm>
            <a:off x="1229513" y="5044320"/>
            <a:ext cx="1211762" cy="12001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0" idx="3"/>
          </p:cNvCxnSpPr>
          <p:nvPr/>
        </p:nvCxnSpPr>
        <p:spPr>
          <a:xfrm>
            <a:off x="1424940" y="6438591"/>
            <a:ext cx="740290" cy="13698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63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6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6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67" name="Straight Arrow Connector 66"/>
            <p:cNvCxnSpPr>
              <a:stCxn id="68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69" name="Straight Arrow Connector 68"/>
            <p:cNvCxnSpPr>
              <a:stCxn id="68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68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68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51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OpenStack Configuration (3/6)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Firewalling</a:t>
            </a:r>
            <a:r>
              <a:rPr lang="fr-FR" dirty="0" smtClean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Security Group)</a:t>
            </a:r>
          </a:p>
          <a:p>
            <a:pPr lvl="1"/>
            <a:r>
              <a:rPr lang="fr-FR" dirty="0" smtClean="0"/>
              <a:t>Horizon </a:t>
            </a:r>
            <a:r>
              <a:rPr lang="fr-FR" dirty="0"/>
              <a:t>(UI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Apply</a:t>
            </a:r>
            <a:r>
              <a:rPr lang="fr-FR" dirty="0" smtClean="0"/>
              <a:t> Security Group to </a:t>
            </a:r>
            <a:r>
              <a:rPr lang="fr-FR" dirty="0" err="1" smtClean="0"/>
              <a:t>VMs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</a:t>
            </a:r>
            <a:r>
              <a:rPr lang="fr-FR" dirty="0"/>
              <a:t>"Project – </a:t>
            </a:r>
            <a:r>
              <a:rPr lang="fr-FR" dirty="0" err="1"/>
              <a:t>Compute</a:t>
            </a:r>
            <a:r>
              <a:rPr lang="fr-FR" dirty="0"/>
              <a:t> – Instances", on Instance "More – </a:t>
            </a:r>
            <a:r>
              <a:rPr lang="fr-FR" dirty="0" smtClean="0"/>
              <a:t>Edit Security Groups"</a:t>
            </a:r>
            <a:endParaRPr lang="fr-FR" dirty="0"/>
          </a:p>
          <a:p>
            <a:pPr lvl="2"/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62" y="2803390"/>
            <a:ext cx="6138226" cy="3403458"/>
          </a:xfrm>
          <a:prstGeom prst="rect">
            <a:avLst/>
          </a:prstGeom>
        </p:spPr>
      </p:pic>
      <p:pic>
        <p:nvPicPr>
          <p:cNvPr id="4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4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46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47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50" name="Straight Arrow Connector 49"/>
            <p:cNvCxnSpPr>
              <a:stCxn id="51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52" name="Straight Arrow Connector 51"/>
            <p:cNvCxnSpPr>
              <a:stCxn id="51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1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1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725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Firewalling</a:t>
            </a:r>
            <a:r>
              <a:rPr lang="fr-FR" dirty="0"/>
              <a:t> </a:t>
            </a:r>
            <a:r>
              <a:rPr lang="en-US" dirty="0" smtClean="0"/>
              <a:t>– OpenStack Configuration (4/6)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Firewalling</a:t>
            </a:r>
            <a:r>
              <a:rPr lang="fr-FR" dirty="0"/>
              <a:t> (</a:t>
            </a:r>
            <a:r>
              <a:rPr lang="fr-FR" dirty="0" err="1"/>
              <a:t>OpenStack</a:t>
            </a:r>
            <a:r>
              <a:rPr lang="fr-FR" dirty="0"/>
              <a:t> Security Group) </a:t>
            </a:r>
            <a:endParaRPr lang="fr-FR" dirty="0" smtClean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</a:t>
            </a:r>
            <a:r>
              <a:rPr lang="fr-FR" dirty="0" smtClean="0"/>
              <a:t>Controller </a:t>
            </a:r>
            <a:r>
              <a:rPr lang="fr-FR" dirty="0"/>
              <a:t>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a Security Group</a:t>
            </a: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486728" y="3076405"/>
            <a:ext cx="10561332" cy="26776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security-group-create Tenant2-SG1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+----------------------+----------------------------------------------------------------------------------------------------------------+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| Value                                  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+----------------------+----------------------------------------------------------------------------------------------------------------+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description          |                                      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| 16fb831d-986e-476c-a165-d15d6664edd7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| Tenant2-SG1                           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security_group_rules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local_ip_prefix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"direction": "egress", "protocol":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remote_group_id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"IPv4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remote_ip_prefix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"16fb831d-986e-476c-a165-d15d6664edd7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"70d2615812644f4790a6c2a6e5e6499e", "id": "b1082cd7-b2d9-4f1f-8f6a-10b75292b476"}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local_ip_prefix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"direction": "egress", "protocol":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remote_group_id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"IPv6",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remote_ip_prefix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"16fb831d-986e-476c-a165-d15d6664edd7",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null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"70d2615812644f4790a6c2a6e5e6499e", "id": "2b2e7fac-efcd-4688-bc10-44a713bfd8f7"}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70d2615812644f4790a6c2a6e5e6499e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+----------------------+----------------------------------------------------------------------------------------------------------------+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97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97" name="Rounded Rectangle 9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Straight Connector 98"/>
          <p:cNvCxnSpPr>
            <a:endCxn id="101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0" name="Group 99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101" name="Rounded Rectangle 10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Straight Connector 102"/>
          <p:cNvCxnSpPr>
            <a:endCxn id="105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4" name="Group 103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05" name="Rounded Rectangle 10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7" name="Elbow Connector 106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10" name="Straight Connector 109"/>
          <p:cNvCxnSpPr>
            <a:endCxn id="109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12" name="TextBox 11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3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" name="TextBox 113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116</a:t>
            </a:fld>
            <a:endParaRPr lang="en-US"/>
          </a:p>
        </p:txBody>
      </p:sp>
      <p:pic>
        <p:nvPicPr>
          <p:cNvPr id="41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42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43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4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46" name="Straight Arrow Connector 45"/>
            <p:cNvCxnSpPr>
              <a:stCxn id="47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57" name="Straight Arrow Connector 56"/>
            <p:cNvCxnSpPr>
              <a:stCxn id="47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47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7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91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Firewalling</a:t>
            </a:r>
            <a:r>
              <a:rPr lang="fr-FR" dirty="0"/>
              <a:t> </a:t>
            </a:r>
            <a:r>
              <a:rPr lang="en-US" dirty="0" smtClean="0"/>
              <a:t>– OpenStack Configuration (5/6)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Firewalling</a:t>
            </a:r>
            <a:r>
              <a:rPr lang="fr-FR" dirty="0"/>
              <a:t> (</a:t>
            </a:r>
            <a:r>
              <a:rPr lang="fr-FR" dirty="0" err="1"/>
              <a:t>OpenStack</a:t>
            </a:r>
            <a:r>
              <a:rPr lang="fr-FR" dirty="0"/>
              <a:t> Security Group) </a:t>
            </a:r>
            <a:endParaRPr lang="fr-FR" dirty="0" smtClean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/>
              <a:t>Manage </a:t>
            </a:r>
            <a:r>
              <a:rPr lang="fr-FR" dirty="0" err="1"/>
              <a:t>rules</a:t>
            </a:r>
            <a:r>
              <a:rPr lang="fr-FR" dirty="0"/>
              <a:t> in the Security Group</a:t>
            </a: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5602" y="2438951"/>
            <a:ext cx="10914888" cy="44781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security-group-rule-create --direction ingress --protocol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icmp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remote-group-id Tenant2-SG1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security_group_rule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direction         | ingress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ethertype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IPv4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| 099f3993-668b-4f15-9159-d733075f4deb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local_ip_prefix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icmp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remote_group_id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| 16fb831d-986e-476c-a165-d15d6664edd7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remote_ip_prefix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16fb831d-986e-476c-a165-d15d6664edd7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70d2615812644f4790a6c2a6e5e6499e     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security-group-rule-create --direction ingress --protocol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65535 Tenant2-SG1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security-group-rule-create --direction ingress --protocol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65535 Tenant2-SG1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security-group-rule-create --direction ingress --protocol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22 --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22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Firewalling</a:t>
            </a:r>
            <a:r>
              <a:rPr lang="fr-FR" dirty="0"/>
              <a:t> </a:t>
            </a:r>
            <a:r>
              <a:rPr lang="en-US" dirty="0" smtClean="0"/>
              <a:t>– OpenStack Configuration (6/6)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Firewalling</a:t>
            </a:r>
            <a:r>
              <a:rPr lang="fr-FR" dirty="0"/>
              <a:t> (</a:t>
            </a:r>
            <a:r>
              <a:rPr lang="fr-FR" dirty="0" err="1"/>
              <a:t>OpenStack</a:t>
            </a:r>
            <a:r>
              <a:rPr lang="fr-FR" dirty="0"/>
              <a:t> Security Group) </a:t>
            </a:r>
            <a:endParaRPr lang="fr-FR" dirty="0" smtClean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/>
              <a:t>Apply</a:t>
            </a:r>
            <a:r>
              <a:rPr lang="fr-FR" dirty="0"/>
              <a:t> Security Group to </a:t>
            </a:r>
            <a:r>
              <a:rPr lang="fr-FR" dirty="0" err="1"/>
              <a:t>VMs</a:t>
            </a:r>
            <a:endParaRPr lang="fr-FR" dirty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5602" y="2438951"/>
            <a:ext cx="10914888" cy="40934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secgroup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| Description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16fb831d-986e-476c-a165-d15d6664edd7 | Tenant2-SG1 |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25970559-e4e2-4bc2-8ed2-4706f4d48e50 | default     | Default security group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</a:p>
          <a:p>
            <a:pPr marL="91400" lvl="1"/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add-secgroup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Tenant2-LS1-VM1 Tenant2-SG1</a:t>
            </a:r>
            <a:endParaRPr lang="fr-FR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Tenant2-LS1-VM2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Tenant2-LS2-VM1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Tenant2-LS2-VM2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</a:p>
          <a:p>
            <a:pPr marL="91400" lvl="1"/>
            <a:endParaRPr lang="fr-FR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Tenant2-LS1-VM1 default</a:t>
            </a: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Tenant2-LS1-VM2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Tenant2-LS2-VM1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marL="91400" lvl="1"/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remove-secgroup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Tenant2-LS2-VM2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marL="91400" lvl="1"/>
            <a:endParaRPr lang="fr-FR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>
            <a:endCxn id="1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5" name="Rounded Rectangle 1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/>
          <p:cNvCxnSpPr>
            <a:endCxn id="1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19" name="Rounded Rectangle 1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/>
          <p:cNvCxnSpPr>
            <a:endCxn id="2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3" name="Rounded Rectangle 2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Connector 24"/>
          <p:cNvCxnSpPr>
            <a:endCxn id="2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27" name="Rounded Rectangle 2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Elbow Connector 2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3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118</a:t>
            </a:fld>
            <a:endParaRPr lang="en-US"/>
          </a:p>
        </p:txBody>
      </p:sp>
      <p:pic>
        <p:nvPicPr>
          <p:cNvPr id="4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4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46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47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49" name="Straight Arrow Connector 48"/>
            <p:cNvCxnSpPr>
              <a:stCxn id="50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51" name="Straight Arrow Connector 50"/>
            <p:cNvCxnSpPr>
              <a:stCxn id="50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0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591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Firewalling</a:t>
            </a:r>
            <a:endParaRPr lang="fr-FR" dirty="0" smtClean="0"/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/>
              <a:t>Under "Project – </a:t>
            </a:r>
            <a:r>
              <a:rPr lang="fr-FR" dirty="0" err="1"/>
              <a:t>Compute</a:t>
            </a:r>
            <a:r>
              <a:rPr lang="fr-FR" dirty="0"/>
              <a:t> – Instances", </a:t>
            </a:r>
            <a:r>
              <a:rPr lang="fr-FR" dirty="0" smtClean="0"/>
              <a:t>Edit Instance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73" y="2440795"/>
            <a:ext cx="4055000" cy="31805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831" y="3123524"/>
            <a:ext cx="4397918" cy="369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5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Network and Security services – NSX-v versus </a:t>
            </a:r>
            <a:r>
              <a:rPr lang="fr-FR" dirty="0" err="1" smtClean="0"/>
              <a:t>vDS</a:t>
            </a:r>
            <a:r>
              <a:rPr lang="fr-FR" dirty="0" smtClean="0"/>
              <a:t> (3/3)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900526"/>
              </p:ext>
            </p:extLst>
          </p:nvPr>
        </p:nvGraphicFramePr>
        <p:xfrm>
          <a:off x="197508" y="1387175"/>
          <a:ext cx="11740897" cy="1459944"/>
        </p:xfrm>
        <a:graphic>
          <a:graphicData uri="http://schemas.openxmlformats.org/drawingml/2006/table">
            <a:tbl>
              <a:tblPr/>
              <a:tblGrid>
                <a:gridCol w="2180105"/>
                <a:gridCol w="974348"/>
                <a:gridCol w="974348"/>
                <a:gridCol w="7612096"/>
              </a:tblGrid>
              <a:tr h="181051"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NSX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VDS Only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OpenStack features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Meta-data service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Metadata Service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allows instances to access instance-specific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metadata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(such as hostname, IP address, DNS info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etc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from a well known IP address.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79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Miscellaneous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9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Support L3 fabric (like Leaf/Spine)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vDS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all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ESXi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requires public VLAN access.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With NSX, only Edge-Cluster requires public VLAN access (NSX creates an overlay network).</a:t>
                      </a:r>
                    </a:p>
                  </a:txBody>
                  <a:tcPr marL="4564" marR="4564" marT="456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8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Firewalling</a:t>
            </a:r>
            <a:endParaRPr lang="fr-FR" dirty="0" smtClean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>
            <a:endCxn id="1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5" name="Rounded Rectangle 1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/>
          <p:cNvCxnSpPr>
            <a:endCxn id="1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19" name="Rounded Rectangle 1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/>
          <p:cNvCxnSpPr>
            <a:endCxn id="2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3" name="Rounded Rectangle 2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5" name="Straight Connector 24"/>
          <p:cNvCxnSpPr>
            <a:endCxn id="2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6" name="Group 2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27" name="Rounded Rectangle 2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9" name="Elbow Connector 2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3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33203" y="2009914"/>
            <a:ext cx="9650694" cy="47859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show Tenant2-LS1-VM1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Property                             | Value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OS-DCF:diskConfig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| MANUAL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OS-EXT-AZ:availability_zone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nova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OS-EXT-STS:power_state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| 1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OS-EXT-STS:task_state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-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OS-EXT-STS:vm_state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| active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OS-SRV-USG:launched_at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| 2015-08-25T17:13:02.000000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OS-SRV-USG:terminated_at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-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Tenant2-LS1 network                  | 10.2.1.3, 20.20.20.106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accessIPv4                           |  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accessIPv6                           |  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config_drive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|  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created                              | 2015-08-25T17:12:36Z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flavor                               | m1.small (2)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| 629fa0ed34b61bfeee8a47f537bf7bdc6acb34b674e2173e00b25d8c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e6c022a1-7d29-469b-b469-b856e476b0d3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image                                | ubuntu-14.04-server-amd64 (199e5a05-1b84-43d6-b779-4d8216b997e2)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key_name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| -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metadata                             | {}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               | Tenant2-LS1-VM1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os-extended-volumes:volumes_attached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[]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progress                             | 0          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security_groups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Tenant2-SG1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               | ACTIVE                     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| 70d2615812644f4790a6c2a6e5e6499e                                 |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120</a:t>
            </a:fld>
            <a:endParaRPr lang="en-US"/>
          </a:p>
        </p:txBody>
      </p:sp>
      <p:pic>
        <p:nvPicPr>
          <p:cNvPr id="4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692" y="2512794"/>
            <a:ext cx="195422" cy="195422"/>
          </a:xfrm>
          <a:prstGeom prst="rect">
            <a:avLst/>
          </a:prstGeom>
        </p:spPr>
      </p:pic>
      <p:pic>
        <p:nvPicPr>
          <p:cNvPr id="4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160" y="2506692"/>
            <a:ext cx="195422" cy="195422"/>
          </a:xfrm>
          <a:prstGeom prst="rect">
            <a:avLst/>
          </a:prstGeom>
        </p:spPr>
      </p:pic>
      <p:pic>
        <p:nvPicPr>
          <p:cNvPr id="46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276" y="2512794"/>
            <a:ext cx="195422" cy="195422"/>
          </a:xfrm>
          <a:prstGeom prst="rect">
            <a:avLst/>
          </a:prstGeom>
        </p:spPr>
      </p:pic>
      <p:pic>
        <p:nvPicPr>
          <p:cNvPr id="47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499" y="2511239"/>
            <a:ext cx="195422" cy="195422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8588399" y="174442"/>
            <a:ext cx="3008927" cy="2338352"/>
            <a:chOff x="8588399" y="174442"/>
            <a:chExt cx="3008927" cy="2338352"/>
          </a:xfrm>
        </p:grpSpPr>
        <p:cxnSp>
          <p:nvCxnSpPr>
            <p:cNvPr id="49" name="Straight Arrow Connector 48"/>
            <p:cNvCxnSpPr>
              <a:stCxn id="50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51" name="Straight Arrow Connector 50"/>
            <p:cNvCxnSpPr>
              <a:stCxn id="50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50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86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941" y="2585529"/>
            <a:ext cx="10162428" cy="291416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smtClean="0"/>
              <a:t>Security Group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One NSX Security Group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Under "NSX – Service Composer – Security Groups"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7735" y="4359441"/>
            <a:ext cx="1890324" cy="12003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This NSX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Security Group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contains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the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associated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to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that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Security Group</a:t>
            </a:r>
          </a:p>
        </p:txBody>
      </p:sp>
      <p:cxnSp>
        <p:nvCxnSpPr>
          <p:cNvPr id="9" name="Straight Arrow Connector 8"/>
          <p:cNvCxnSpPr>
            <a:stCxn id="8" idx="1"/>
          </p:cNvCxnSpPr>
          <p:nvPr/>
        </p:nvCxnSpPr>
        <p:spPr>
          <a:xfrm flipH="1">
            <a:off x="8626415" y="4959606"/>
            <a:ext cx="1531320" cy="20321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7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</a:t>
            </a:r>
            <a:r>
              <a:rPr lang="en-US" dirty="0"/>
              <a:t>2</a:t>
            </a:r>
            <a:r>
              <a:rPr lang="en-US" dirty="0" smtClean="0"/>
              <a:t>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smtClean="0"/>
              <a:t>Security Group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One NSX Firewall section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Under "NSX – Firewall"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51" y="2356929"/>
            <a:ext cx="10441842" cy="43979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276858" y="2356929"/>
            <a:ext cx="1890324" cy="14588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The DFW section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applied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only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to 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the NSX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Security Group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(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>
                <a:solidFill>
                  <a:schemeClr val="tx2"/>
                </a:solidFill>
                <a:ea typeface="ＭＳ Ｐゴシック"/>
              </a:rPr>
              <a:t>associated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to </a:t>
            </a:r>
            <a:r>
              <a:rPr lang="fr-FR" sz="1200" b="1" dirty="0" err="1">
                <a:solidFill>
                  <a:schemeClr val="tx2"/>
                </a:solidFill>
                <a:ea typeface="ＭＳ Ｐゴシック"/>
              </a:rPr>
              <a:t>that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Security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Group)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9523562" y="3086360"/>
            <a:ext cx="753296" cy="169267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8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</a:t>
            </a:r>
            <a:r>
              <a:rPr lang="en-US" dirty="0"/>
              <a:t>2</a:t>
            </a:r>
            <a:r>
              <a:rPr lang="en-US" dirty="0" smtClean="0"/>
              <a:t>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There </a:t>
            </a:r>
            <a:r>
              <a:rPr lang="fr-FR" dirty="0" err="1" smtClean="0"/>
              <a:t>is</a:t>
            </a:r>
            <a:r>
              <a:rPr lang="fr-FR" dirty="0" smtClean="0"/>
              <a:t> a last section for the </a:t>
            </a:r>
            <a:r>
              <a:rPr lang="fr-FR" dirty="0" err="1" smtClean="0"/>
              <a:t>implicit</a:t>
            </a:r>
            <a:r>
              <a:rPr lang="fr-FR" dirty="0" smtClean="0"/>
              <a:t> </a:t>
            </a:r>
            <a:r>
              <a:rPr lang="fr-FR" dirty="0" err="1" smtClean="0"/>
              <a:t>deny</a:t>
            </a:r>
            <a:r>
              <a:rPr lang="fr-FR" dirty="0" smtClean="0"/>
              <a:t> at the end:</a:t>
            </a:r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Under "NSX – Firewall"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81" name="Oval 80"/>
          <p:cNvSpPr/>
          <p:nvPr/>
        </p:nvSpPr>
        <p:spPr>
          <a:xfrm>
            <a:off x="700502" y="170867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5" y="2411514"/>
            <a:ext cx="10458987" cy="17574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58755" y="4413857"/>
            <a:ext cx="1890324" cy="18281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The DFW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rule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applied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to the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NSX Security Group "Security 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Group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container"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(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contains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all the NSX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Security Groups =</a:t>
            </a:r>
            <a:r>
              <a:rPr lang="en-US" sz="1200" b="1" dirty="0" smtClean="0">
                <a:solidFill>
                  <a:schemeClr val="tx2"/>
                </a:solidFill>
                <a:ea typeface="ＭＳ Ｐゴシック"/>
              </a:rPr>
              <a:t>&gt;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all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)</a:t>
            </a: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 flipV="1">
            <a:off x="9264771" y="4168968"/>
            <a:ext cx="593984" cy="115898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59188" y="3870772"/>
            <a:ext cx="9909243" cy="298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7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213247" cy="812800"/>
          </a:xfrm>
        </p:spPr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Specific use case "VM sending multicast"</a:t>
            </a:r>
            <a:br>
              <a:rPr lang="en-US" dirty="0" smtClean="0"/>
            </a:br>
            <a:r>
              <a:rPr lang="en-US" sz="2400" dirty="0" smtClean="0"/>
              <a:t>Tenant VM sends multicast to other VMs in its subnet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7536496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Firewalling</a:t>
            </a:r>
            <a:r>
              <a:rPr lang="fr-FR" dirty="0"/>
              <a:t> </a:t>
            </a:r>
            <a:r>
              <a:rPr lang="fr-FR" dirty="0" err="1" smtClean="0"/>
              <a:t>rule</a:t>
            </a:r>
            <a:r>
              <a:rPr lang="fr-FR" dirty="0" smtClean="0"/>
              <a:t> for multicast (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/>
              <a:t>Security Group)</a:t>
            </a:r>
          </a:p>
          <a:p>
            <a:pPr lvl="1"/>
            <a:r>
              <a:rPr lang="fr-FR" dirty="0"/>
              <a:t>Horizon (UI)</a:t>
            </a:r>
          </a:p>
          <a:p>
            <a:pPr marL="502700" lvl="2" indent="0">
              <a:buNone/>
            </a:pPr>
            <a:r>
              <a:rPr lang="fr-FR" dirty="0"/>
              <a:t>Not </a:t>
            </a:r>
            <a:r>
              <a:rPr lang="fr-FR" dirty="0" err="1"/>
              <a:t>Available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/>
          </a:p>
          <a:p>
            <a:pPr marL="274200" lvl="1" indent="0">
              <a:buNone/>
            </a:pPr>
            <a:endParaRPr lang="en-US" dirty="0"/>
          </a:p>
          <a:p>
            <a:pPr marL="617100" lvl="1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endParaRPr lang="en-US" dirty="0"/>
          </a:p>
          <a:p>
            <a:pPr marL="274200" lvl="1" indent="0">
              <a:buNone/>
            </a:pPr>
            <a:endParaRPr lang="en-US" dirty="0" smtClean="0"/>
          </a:p>
          <a:p>
            <a:pPr marL="274200" lvl="1" indent="0">
              <a:buNone/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124</a:t>
            </a:fld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98408" y="3109079"/>
            <a:ext cx="11849651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security-group-rule-create --direction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ingress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protocol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--remote-group-id Tenant1-SG1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Tenant1-SG1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--local-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-prefix 239.0.0.0/8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security_group_rule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| Value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direction         | ingress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ethertype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IPv4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| 1cc8da3f-efd4-4348-8f00-917fa740a3cb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local_ip_prefix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|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port_range_max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|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port_range_min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|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udp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remote_group_id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| 54878844-6b6b-4ddf-8f0e-cbd7b7deb8b3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remote_ip_prefix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|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| 54878844-6b6b-4ddf-8f0e-cbd7b7deb8b3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40e97bec2b06462098b241f04a224167     |</a:t>
            </a:r>
          </a:p>
          <a:p>
            <a:pPr marL="91400" lvl="1"/>
            <a:r>
              <a:rPr lang="en-US" sz="1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+-------------------+--------------------------------------+</a:t>
            </a:r>
          </a:p>
        </p:txBody>
      </p:sp>
      <p:cxnSp>
        <p:nvCxnSpPr>
          <p:cNvPr id="94" name="Straight Connector 93"/>
          <p:cNvCxnSpPr>
            <a:endCxn id="97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97" name="Rounded Rectangle 9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endCxn id="103" idx="0"/>
          </p:cNvCxnSpPr>
          <p:nvPr/>
        </p:nvCxnSpPr>
        <p:spPr bwMode="auto">
          <a:xfrm flipH="1">
            <a:off x="10592623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1" name="Group 100"/>
          <p:cNvGrpSpPr/>
          <p:nvPr/>
        </p:nvGrpSpPr>
        <p:grpSpPr>
          <a:xfrm>
            <a:off x="10409743" y="1841514"/>
            <a:ext cx="365760" cy="365760"/>
            <a:chOff x="7882780" y="2019910"/>
            <a:chExt cx="457200" cy="457200"/>
          </a:xfrm>
        </p:grpSpPr>
        <p:sp>
          <p:nvSpPr>
            <p:cNvPr id="103" name="Rounded Rectangle 10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5" name="Straight Connector 104"/>
          <p:cNvCxnSpPr/>
          <p:nvPr/>
        </p:nvCxnSpPr>
        <p:spPr bwMode="auto">
          <a:xfrm flipH="1">
            <a:off x="8325382" y="1641717"/>
            <a:ext cx="349731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681067" y="2277836"/>
            <a:ext cx="2994466" cy="355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9" name="Straight Connector 118"/>
          <p:cNvCxnSpPr/>
          <p:nvPr/>
        </p:nvCxnSpPr>
        <p:spPr bwMode="auto">
          <a:xfrm flipH="1">
            <a:off x="8951168" y="2378210"/>
            <a:ext cx="246626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24" name="Straight Connector 123"/>
          <p:cNvCxnSpPr>
            <a:endCxn id="126" idx="0"/>
          </p:cNvCxnSpPr>
          <p:nvPr/>
        </p:nvCxnSpPr>
        <p:spPr bwMode="auto">
          <a:xfrm flipH="1">
            <a:off x="9762487" y="165616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5" name="Group 124"/>
          <p:cNvGrpSpPr/>
          <p:nvPr/>
        </p:nvGrpSpPr>
        <p:grpSpPr>
          <a:xfrm>
            <a:off x="9579607" y="1855966"/>
            <a:ext cx="365760" cy="365760"/>
            <a:chOff x="7882780" y="2019910"/>
            <a:chExt cx="457200" cy="457200"/>
          </a:xfrm>
        </p:grpSpPr>
        <p:sp>
          <p:nvSpPr>
            <p:cNvPr id="126" name="Rounded Rectangle 12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8" name="Straight Connector 127"/>
          <p:cNvCxnSpPr>
            <a:endCxn id="130" idx="0"/>
          </p:cNvCxnSpPr>
          <p:nvPr/>
        </p:nvCxnSpPr>
        <p:spPr bwMode="auto">
          <a:xfrm flipH="1">
            <a:off x="11392534" y="162996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9" name="Group 128"/>
          <p:cNvGrpSpPr/>
          <p:nvPr/>
        </p:nvGrpSpPr>
        <p:grpSpPr>
          <a:xfrm>
            <a:off x="11209654" y="1829762"/>
            <a:ext cx="365760" cy="365760"/>
            <a:chOff x="7882780" y="2019910"/>
            <a:chExt cx="457200" cy="457200"/>
          </a:xfrm>
        </p:grpSpPr>
        <p:sp>
          <p:nvSpPr>
            <p:cNvPr id="130" name="Rounded Rectangle 12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9153464" y="2382443"/>
            <a:ext cx="2117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VM1 </a:t>
            </a:r>
            <a:r>
              <a:rPr lang="en-US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239.1.1.1:12345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873350" y="4318967"/>
            <a:ext cx="5723976" cy="7940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ea typeface="ＭＳ Ｐゴシック"/>
              </a:rPr>
              <a:t>local_ip_prefix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is</a:t>
            </a:r>
            <a:r>
              <a:rPr lang="fr-FR" sz="1200" b="1" dirty="0" smtClean="0">
                <a:ea typeface="ＭＳ Ｐゴシック"/>
              </a:rPr>
              <a:t> not </a:t>
            </a:r>
            <a:r>
              <a:rPr lang="fr-FR" sz="1200" b="1" dirty="0" err="1" smtClean="0">
                <a:ea typeface="ＭＳ Ｐゴシック"/>
              </a:rPr>
              <a:t>displayed</a:t>
            </a:r>
            <a:r>
              <a:rPr lang="fr-FR" sz="1200" b="1" dirty="0">
                <a:ea typeface="ＭＳ Ｐゴシック"/>
              </a:rPr>
              <a:t> (bug </a:t>
            </a:r>
            <a:r>
              <a:rPr lang="fr-FR" sz="1200" b="1" dirty="0" smtClean="0">
                <a:ea typeface="ＭＳ Ｐゴシック"/>
              </a:rPr>
              <a:t>1506701).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ea typeface="ＭＳ Ｐゴシック"/>
              </a:rPr>
              <a:t>The </a:t>
            </a:r>
            <a:r>
              <a:rPr lang="fr-FR" sz="1200" b="1" dirty="0">
                <a:ea typeface="ＭＳ Ｐゴシック"/>
              </a:rPr>
              <a:t>show </a:t>
            </a:r>
            <a:r>
              <a:rPr lang="fr-FR" sz="1200" b="1" dirty="0" smtClean="0">
                <a:ea typeface="ＭＳ Ｐゴシック"/>
              </a:rPr>
              <a:t>command displays </a:t>
            </a:r>
            <a:r>
              <a:rPr lang="fr-FR" sz="1200" b="1" dirty="0" err="1" smtClean="0">
                <a:ea typeface="ＭＳ Ｐゴシック"/>
              </a:rPr>
              <a:t>it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though</a:t>
            </a:r>
            <a:r>
              <a:rPr lang="fr-FR" sz="1200" b="1" dirty="0" smtClean="0">
                <a:ea typeface="ＭＳ Ｐゴシック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ea typeface="ＭＳ Ｐゴシック"/>
              </a:rPr>
              <a:t>neutron </a:t>
            </a:r>
            <a:r>
              <a:rPr lang="fr-FR" sz="1200" b="1" dirty="0" err="1">
                <a:ea typeface="ＭＳ Ｐゴシック"/>
              </a:rPr>
              <a:t>security</a:t>
            </a:r>
            <a:r>
              <a:rPr lang="fr-FR" sz="1200" b="1" dirty="0">
                <a:ea typeface="ＭＳ Ｐゴシック"/>
              </a:rPr>
              <a:t>-group-</a:t>
            </a:r>
            <a:r>
              <a:rPr lang="fr-FR" sz="1200" b="1" dirty="0" err="1">
                <a:ea typeface="ＭＳ Ｐゴシック"/>
              </a:rPr>
              <a:t>rule</a:t>
            </a:r>
            <a:r>
              <a:rPr lang="fr-FR" sz="1200" b="1" dirty="0">
                <a:ea typeface="ＭＳ Ｐゴシック"/>
              </a:rPr>
              <a:t>-show </a:t>
            </a:r>
            <a:r>
              <a:rPr lang="fr-FR" sz="1200" b="1" dirty="0" smtClean="0">
                <a:ea typeface="ＭＳ Ｐゴシック"/>
              </a:rPr>
              <a:t>1cc8da3f-efd4-4348-8f00-917fa740a3cb</a:t>
            </a: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1915065" y="4779034"/>
            <a:ext cx="3945285" cy="8626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NSX Firewall Oran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919" y="1516556"/>
            <a:ext cx="195422" cy="195422"/>
          </a:xfrm>
          <a:prstGeom prst="rect">
            <a:avLst/>
          </a:prstGeom>
        </p:spPr>
      </p:pic>
      <p:pic>
        <p:nvPicPr>
          <p:cNvPr id="136" name="NSX Firewall Oran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53" y="1510454"/>
            <a:ext cx="195422" cy="195422"/>
          </a:xfrm>
          <a:prstGeom prst="rect">
            <a:avLst/>
          </a:prstGeom>
        </p:spPr>
      </p:pic>
      <p:pic>
        <p:nvPicPr>
          <p:cNvPr id="137" name="NSX Firewall Oran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831" y="1516556"/>
            <a:ext cx="195422" cy="195422"/>
          </a:xfrm>
          <a:prstGeom prst="rect">
            <a:avLst/>
          </a:prstGeom>
        </p:spPr>
      </p:pic>
      <p:pic>
        <p:nvPicPr>
          <p:cNvPr id="138" name="NSX Firewall Oran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237" y="1515001"/>
            <a:ext cx="195422" cy="1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Specific use case "logging Firewall rules"</a:t>
            </a:r>
            <a:br>
              <a:rPr lang="en-US" dirty="0" smtClean="0"/>
            </a:br>
            <a:r>
              <a:rPr lang="en-US" sz="2400" dirty="0" err="1" smtClean="0"/>
              <a:t>ESXi</a:t>
            </a:r>
            <a:r>
              <a:rPr lang="en-US" sz="2400" dirty="0" smtClean="0"/>
              <a:t> sends logs to syslog server for VM traffic blocked/allowed.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7536496" cy="4648200"/>
          </a:xfrm>
        </p:spPr>
        <p:txBody>
          <a:bodyPr/>
          <a:lstStyle/>
          <a:p>
            <a:r>
              <a:rPr lang="fr-FR" dirty="0" smtClean="0"/>
              <a:t>3 options to </a:t>
            </a:r>
            <a:r>
              <a:rPr lang="fr-FR" dirty="0" err="1" smtClean="0"/>
              <a:t>enable</a:t>
            </a:r>
            <a:r>
              <a:rPr lang="fr-FR" dirty="0" smtClean="0"/>
              <a:t> FW </a:t>
            </a:r>
            <a:r>
              <a:rPr lang="fr-FR" dirty="0" err="1" smtClean="0"/>
              <a:t>logging</a:t>
            </a:r>
            <a:endParaRPr lang="fr-FR" dirty="0" smtClean="0"/>
          </a:p>
          <a:p>
            <a:pPr lvl="1"/>
            <a:r>
              <a:rPr lang="en-US" dirty="0"/>
              <a:t>option1: nsxv.ini to enable logging for last “any-any-any-block”</a:t>
            </a:r>
          </a:p>
          <a:p>
            <a:pPr lvl="1"/>
            <a:r>
              <a:rPr lang="en-US" dirty="0"/>
              <a:t>option2: nsxv.ini to enable logging for all Tenant SG “allow rules”</a:t>
            </a:r>
          </a:p>
          <a:p>
            <a:pPr lvl="1"/>
            <a:r>
              <a:rPr lang="en-US" dirty="0"/>
              <a:t>option3: CLI only to enable/disable logging for specific Tenant SG “allow rules” (if nsxv.ini enabled logging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125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 bwMode="auto">
          <a:xfrm flipH="1" flipV="1">
            <a:off x="8593022" y="3703018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8593021" y="328004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 flipH="1" flipV="1">
            <a:off x="10646950" y="3703018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/>
          <p:nvPr/>
        </p:nvCxnSpPr>
        <p:spPr bwMode="auto">
          <a:xfrm flipH="1" flipV="1">
            <a:off x="9496014" y="2741626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9496013" y="2318656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Connector 33"/>
          <p:cNvCxnSpPr>
            <a:endCxn id="36" idx="0"/>
          </p:cNvCxnSpPr>
          <p:nvPr/>
        </p:nvCxnSpPr>
        <p:spPr bwMode="auto">
          <a:xfrm flipH="1">
            <a:off x="9095326" y="370301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8912446" y="3906289"/>
            <a:ext cx="365760" cy="365760"/>
            <a:chOff x="7882780" y="2019910"/>
            <a:chExt cx="457200" cy="457200"/>
          </a:xfrm>
        </p:grpSpPr>
        <p:sp>
          <p:nvSpPr>
            <p:cNvPr id="36" name="Rounded Rectangle 3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>
            <a:endCxn id="40" idx="0"/>
          </p:cNvCxnSpPr>
          <p:nvPr/>
        </p:nvCxnSpPr>
        <p:spPr bwMode="auto">
          <a:xfrm flipH="1">
            <a:off x="9665249" y="370301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" name="Group 38"/>
          <p:cNvGrpSpPr/>
          <p:nvPr/>
        </p:nvGrpSpPr>
        <p:grpSpPr>
          <a:xfrm>
            <a:off x="9482369" y="3902816"/>
            <a:ext cx="365760" cy="365760"/>
            <a:chOff x="7882780" y="2019910"/>
            <a:chExt cx="457200" cy="457200"/>
          </a:xfrm>
        </p:grpSpPr>
        <p:sp>
          <p:nvSpPr>
            <p:cNvPr id="40" name="Rounded Rectangle 3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Connector 41"/>
          <p:cNvCxnSpPr>
            <a:endCxn id="44" idx="0"/>
          </p:cNvCxnSpPr>
          <p:nvPr/>
        </p:nvCxnSpPr>
        <p:spPr bwMode="auto">
          <a:xfrm flipH="1">
            <a:off x="11092888" y="369677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/>
          <p:cNvGrpSpPr/>
          <p:nvPr/>
        </p:nvGrpSpPr>
        <p:grpSpPr>
          <a:xfrm>
            <a:off x="10910008" y="3900047"/>
            <a:ext cx="365760" cy="365760"/>
            <a:chOff x="7882780" y="2019910"/>
            <a:chExt cx="457200" cy="457200"/>
          </a:xfrm>
        </p:grpSpPr>
        <p:sp>
          <p:nvSpPr>
            <p:cNvPr id="44" name="Rounded Rectangle 4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/>
          <p:cNvCxnSpPr>
            <a:endCxn id="48" idx="0"/>
          </p:cNvCxnSpPr>
          <p:nvPr/>
        </p:nvCxnSpPr>
        <p:spPr bwMode="auto">
          <a:xfrm flipH="1">
            <a:off x="11662811" y="369677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11479931" y="3896574"/>
            <a:ext cx="365760" cy="365760"/>
            <a:chOff x="7882780" y="2019910"/>
            <a:chExt cx="457200" cy="457200"/>
          </a:xfrm>
        </p:grpSpPr>
        <p:sp>
          <p:nvSpPr>
            <p:cNvPr id="48" name="Rounded Rectangle 4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Elbow Connector 49"/>
          <p:cNvCxnSpPr/>
          <p:nvPr/>
        </p:nvCxnSpPr>
        <p:spPr>
          <a:xfrm rot="16200000" flipH="1">
            <a:off x="10470563" y="3294736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5400000">
            <a:off x="9885174" y="3347267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77" y="2970852"/>
            <a:ext cx="498973" cy="498973"/>
          </a:xfrm>
          <a:prstGeom prst="rect">
            <a:avLst/>
          </a:prstGeom>
        </p:spPr>
      </p:pic>
      <p:cxnSp>
        <p:nvCxnSpPr>
          <p:cNvPr id="53" name="Straight Connector 52"/>
          <p:cNvCxnSpPr>
            <a:endCxn id="52" idx="0"/>
          </p:cNvCxnSpPr>
          <p:nvPr/>
        </p:nvCxnSpPr>
        <p:spPr bwMode="auto">
          <a:xfrm flipH="1">
            <a:off x="10367264" y="2741625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10829782" y="1260302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10861768" y="2017253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56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22903" y="1616030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56"/>
          <p:cNvSpPr txBox="1"/>
          <p:nvPr/>
        </p:nvSpPr>
        <p:spPr>
          <a:xfrm>
            <a:off x="9738065" y="1660727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1171621" y="326840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pic>
        <p:nvPicPr>
          <p:cNvPr id="64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9" y="3605978"/>
            <a:ext cx="195422" cy="195422"/>
          </a:xfrm>
          <a:prstGeom prst="rect">
            <a:avLst/>
          </a:prstGeom>
        </p:spPr>
      </p:pic>
      <p:pic>
        <p:nvPicPr>
          <p:cNvPr id="65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17" y="3599876"/>
            <a:ext cx="195422" cy="195422"/>
          </a:xfrm>
          <a:prstGeom prst="rect">
            <a:avLst/>
          </a:prstGeom>
        </p:spPr>
      </p:pic>
      <p:pic>
        <p:nvPicPr>
          <p:cNvPr id="66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33" y="3605978"/>
            <a:ext cx="195422" cy="195422"/>
          </a:xfrm>
          <a:prstGeom prst="rect">
            <a:avLst/>
          </a:prstGeom>
        </p:spPr>
      </p:pic>
      <p:pic>
        <p:nvPicPr>
          <p:cNvPr id="67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56" y="3604423"/>
            <a:ext cx="195422" cy="195422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8633134" y="1287448"/>
            <a:ext cx="3008927" cy="2338352"/>
            <a:chOff x="8588399" y="174442"/>
            <a:chExt cx="3008927" cy="2338352"/>
          </a:xfrm>
        </p:grpSpPr>
        <p:cxnSp>
          <p:nvCxnSpPr>
            <p:cNvPr id="69" name="Straight Arrow Connector 68"/>
            <p:cNvCxnSpPr>
              <a:stCxn id="70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71" name="Straight Arrow Connector 70"/>
            <p:cNvCxnSpPr>
              <a:stCxn id="70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70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70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619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Specific use case "logging Firewall rules"</a:t>
            </a:r>
            <a:br>
              <a:rPr lang="en-US" dirty="0" smtClean="0"/>
            </a:br>
            <a:r>
              <a:rPr lang="en-US" sz="2400" dirty="0" err="1" smtClean="0"/>
              <a:t>ESXi</a:t>
            </a:r>
            <a:r>
              <a:rPr lang="en-US" sz="2400" dirty="0" smtClean="0"/>
              <a:t> sends logs to syslog server for VM traffic blocked/allowed.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8461765" cy="4648200"/>
          </a:xfrm>
        </p:spPr>
        <p:txBody>
          <a:bodyPr/>
          <a:lstStyle/>
          <a:p>
            <a:r>
              <a:rPr lang="en-US" u="sng" dirty="0" smtClean="0"/>
              <a:t>option1</a:t>
            </a:r>
            <a:r>
              <a:rPr lang="en-US" u="sng" dirty="0"/>
              <a:t>: nsxv.ini to enable logging for last “any-any-any-block</a:t>
            </a:r>
            <a:r>
              <a:rPr lang="en-US" u="sng" dirty="0" smtClean="0"/>
              <a:t>”</a:t>
            </a:r>
          </a:p>
          <a:p>
            <a:pPr lvl="1"/>
            <a:r>
              <a:rPr lang="fr-FR" dirty="0" smtClean="0"/>
              <a:t>Edit on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controllers</a:t>
            </a:r>
            <a:r>
              <a:rPr lang="fr-FR" dirty="0" smtClean="0"/>
              <a:t> the nsxv.ini file and </a:t>
            </a:r>
            <a:r>
              <a:rPr lang="fr-FR" dirty="0" err="1" smtClean="0"/>
              <a:t>modify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endParaRPr lang="fr-FR" dirty="0" smtClean="0"/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/neutron/plugins/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/nsxv.ini</a:t>
            </a:r>
          </a:p>
          <a:p>
            <a:pPr marL="5027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Indicates whether distributed-firewall rule for security-groups</a:t>
            </a:r>
          </a:p>
          <a:p>
            <a:pPr marL="5027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blocked traffic is logged</a:t>
            </a:r>
          </a:p>
          <a:p>
            <a:pPr marL="502700" lvl="2" indent="0">
              <a:buNone/>
            </a:pP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log_security_groups_blocked_traffic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rue</a:t>
            </a:r>
            <a:endParaRPr lang="fr-FR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/>
              <a:t>Restart neutron</a:t>
            </a: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neutron-server restart</a:t>
            </a: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neutron-server stop/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neutron-server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/running,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3590</a:t>
            </a:r>
          </a:p>
          <a:p>
            <a:pPr lvl="3"/>
            <a:endParaRPr lang="fr-FR" dirty="0" smtClean="0"/>
          </a:p>
          <a:p>
            <a:pPr lvl="1"/>
            <a:r>
              <a:rPr lang="fr-FR" dirty="0" smtClean="0"/>
              <a:t>NSX DFW last block </a:t>
            </a:r>
            <a:r>
              <a:rPr lang="fr-FR" dirty="0" err="1" smtClean="0"/>
              <a:t>rule</a:t>
            </a:r>
            <a:r>
              <a:rPr lang="fr-FR" dirty="0" smtClean="0"/>
              <a:t> has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logging</a:t>
            </a:r>
            <a:r>
              <a:rPr lang="fr-FR" dirty="0" smtClean="0"/>
              <a:t> </a:t>
            </a:r>
            <a:r>
              <a:rPr lang="fr-FR" dirty="0" err="1" smtClean="0"/>
              <a:t>enabled</a:t>
            </a:r>
            <a:endParaRPr lang="fr-FR" dirty="0"/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126</a:t>
            </a:fld>
            <a:endParaRPr lang="en-US"/>
          </a:p>
        </p:txBody>
      </p:sp>
      <p:cxnSp>
        <p:nvCxnSpPr>
          <p:cNvPr id="68" name="Straight Connector 67"/>
          <p:cNvCxnSpPr/>
          <p:nvPr/>
        </p:nvCxnSpPr>
        <p:spPr bwMode="auto">
          <a:xfrm flipH="1" flipV="1">
            <a:off x="8593022" y="3703018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8593021" y="328004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 flipV="1">
            <a:off x="10646950" y="3703018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H="1" flipV="1">
            <a:off x="9496014" y="2741626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9496013" y="2318656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Connector 72"/>
          <p:cNvCxnSpPr>
            <a:endCxn id="75" idx="0"/>
          </p:cNvCxnSpPr>
          <p:nvPr/>
        </p:nvCxnSpPr>
        <p:spPr bwMode="auto">
          <a:xfrm flipH="1">
            <a:off x="9095326" y="370301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8912446" y="3906289"/>
            <a:ext cx="365760" cy="365760"/>
            <a:chOff x="7882780" y="2019910"/>
            <a:chExt cx="457200" cy="457200"/>
          </a:xfrm>
        </p:grpSpPr>
        <p:sp>
          <p:nvSpPr>
            <p:cNvPr id="75" name="Rounded Rectangle 7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7" name="Straight Connector 76"/>
          <p:cNvCxnSpPr>
            <a:endCxn id="79" idx="0"/>
          </p:cNvCxnSpPr>
          <p:nvPr/>
        </p:nvCxnSpPr>
        <p:spPr bwMode="auto">
          <a:xfrm flipH="1">
            <a:off x="9665249" y="370301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9482369" y="3902816"/>
            <a:ext cx="365760" cy="365760"/>
            <a:chOff x="7882780" y="2019910"/>
            <a:chExt cx="457200" cy="457200"/>
          </a:xfrm>
        </p:grpSpPr>
        <p:sp>
          <p:nvSpPr>
            <p:cNvPr id="79" name="Rounded Rectangle 7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Straight Connector 80"/>
          <p:cNvCxnSpPr>
            <a:endCxn id="83" idx="0"/>
          </p:cNvCxnSpPr>
          <p:nvPr/>
        </p:nvCxnSpPr>
        <p:spPr bwMode="auto">
          <a:xfrm flipH="1">
            <a:off x="11092888" y="369677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910008" y="3900047"/>
            <a:ext cx="365760" cy="365760"/>
            <a:chOff x="7882780" y="2019910"/>
            <a:chExt cx="457200" cy="457200"/>
          </a:xfrm>
        </p:grpSpPr>
        <p:sp>
          <p:nvSpPr>
            <p:cNvPr id="83" name="Rounded Rectangle 8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87" idx="0"/>
          </p:cNvCxnSpPr>
          <p:nvPr/>
        </p:nvCxnSpPr>
        <p:spPr bwMode="auto">
          <a:xfrm flipH="1">
            <a:off x="11662811" y="369677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85"/>
          <p:cNvGrpSpPr/>
          <p:nvPr/>
        </p:nvGrpSpPr>
        <p:grpSpPr>
          <a:xfrm>
            <a:off x="11479931" y="3896574"/>
            <a:ext cx="365760" cy="365760"/>
            <a:chOff x="7882780" y="2019910"/>
            <a:chExt cx="457200" cy="457200"/>
          </a:xfrm>
        </p:grpSpPr>
        <p:sp>
          <p:nvSpPr>
            <p:cNvPr id="87" name="Rounded Rectangle 8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9" name="Elbow Connector 88"/>
          <p:cNvCxnSpPr/>
          <p:nvPr/>
        </p:nvCxnSpPr>
        <p:spPr>
          <a:xfrm rot="16200000" flipH="1">
            <a:off x="10470563" y="3294736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5400000">
            <a:off x="9885174" y="3347267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77" y="2970852"/>
            <a:ext cx="498973" cy="498973"/>
          </a:xfrm>
          <a:prstGeom prst="rect">
            <a:avLst/>
          </a:prstGeom>
        </p:spPr>
      </p:pic>
      <p:cxnSp>
        <p:nvCxnSpPr>
          <p:cNvPr id="92" name="Straight Connector 91"/>
          <p:cNvCxnSpPr>
            <a:endCxn id="91" idx="0"/>
          </p:cNvCxnSpPr>
          <p:nvPr/>
        </p:nvCxnSpPr>
        <p:spPr bwMode="auto">
          <a:xfrm flipH="1">
            <a:off x="10367264" y="2741625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10829782" y="1260302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10861768" y="2017253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9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22903" y="1616030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9738065" y="1660727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171621" y="326840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pic>
        <p:nvPicPr>
          <p:cNvPr id="98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9" y="3605978"/>
            <a:ext cx="195422" cy="195422"/>
          </a:xfrm>
          <a:prstGeom prst="rect">
            <a:avLst/>
          </a:prstGeom>
        </p:spPr>
      </p:pic>
      <p:pic>
        <p:nvPicPr>
          <p:cNvPr id="99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17" y="3599876"/>
            <a:ext cx="195422" cy="195422"/>
          </a:xfrm>
          <a:prstGeom prst="rect">
            <a:avLst/>
          </a:prstGeom>
        </p:spPr>
      </p:pic>
      <p:pic>
        <p:nvPicPr>
          <p:cNvPr id="100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33" y="3605978"/>
            <a:ext cx="195422" cy="195422"/>
          </a:xfrm>
          <a:prstGeom prst="rect">
            <a:avLst/>
          </a:prstGeom>
        </p:spPr>
      </p:pic>
      <p:pic>
        <p:nvPicPr>
          <p:cNvPr id="101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56" y="3604423"/>
            <a:ext cx="195422" cy="195422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8633134" y="1287448"/>
            <a:ext cx="3008927" cy="2338352"/>
            <a:chOff x="8588399" y="174442"/>
            <a:chExt cx="3008927" cy="2338352"/>
          </a:xfrm>
        </p:grpSpPr>
        <p:cxnSp>
          <p:nvCxnSpPr>
            <p:cNvPr id="103" name="Straight Arrow Connector 102"/>
            <p:cNvCxnSpPr>
              <a:stCxn id="104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105" name="Straight Arrow Connector 104"/>
            <p:cNvCxnSpPr>
              <a:stCxn id="104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4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4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1" b="4998"/>
          <a:stretch/>
        </p:blipFill>
        <p:spPr>
          <a:xfrm>
            <a:off x="1063031" y="4821700"/>
            <a:ext cx="10416123" cy="2011680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623636" y="6613524"/>
            <a:ext cx="9573520" cy="230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05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Specific use case "logging Firewall rules"</a:t>
            </a:r>
            <a:br>
              <a:rPr lang="en-US" dirty="0" smtClean="0"/>
            </a:br>
            <a:r>
              <a:rPr lang="en-US" sz="2400" dirty="0" err="1" smtClean="0"/>
              <a:t>ESXi</a:t>
            </a:r>
            <a:r>
              <a:rPr lang="en-US" sz="2400" dirty="0" smtClean="0"/>
              <a:t> sends logs to syslog server for VM traffic blocked/allowed.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8461765" cy="4648200"/>
          </a:xfrm>
        </p:spPr>
        <p:txBody>
          <a:bodyPr/>
          <a:lstStyle/>
          <a:p>
            <a:r>
              <a:rPr lang="en-US" u="sng" dirty="0"/>
              <a:t>option2: nsxv.ini to enable logging for all Tenant SG “allow rules”</a:t>
            </a:r>
          </a:p>
          <a:p>
            <a:pPr lvl="1"/>
            <a:r>
              <a:rPr lang="fr-FR" dirty="0" smtClean="0"/>
              <a:t>Edit on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controllers</a:t>
            </a:r>
            <a:r>
              <a:rPr lang="fr-FR" dirty="0" smtClean="0"/>
              <a:t> the nsxv.ini file and </a:t>
            </a:r>
            <a:r>
              <a:rPr lang="fr-FR" dirty="0" err="1" smtClean="0"/>
              <a:t>modify</a:t>
            </a:r>
            <a:r>
              <a:rPr lang="fr-FR" dirty="0" smtClean="0"/>
              <a:t> the </a:t>
            </a:r>
            <a:r>
              <a:rPr lang="fr-FR" dirty="0" err="1" smtClean="0"/>
              <a:t>following</a:t>
            </a:r>
            <a:endParaRPr lang="fr-FR" dirty="0" smtClean="0"/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fr-F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fr-FR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/neutron/plugins/</a:t>
            </a:r>
            <a:r>
              <a:rPr lang="fr-FR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/nsxv.ini</a:t>
            </a:r>
          </a:p>
          <a:p>
            <a:pPr marL="502700" lvl="2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Indicates whether distributed-firewall security-groups rules are logged</a:t>
            </a:r>
          </a:p>
          <a:p>
            <a:pPr marL="502700" lvl="2" indent="0">
              <a:buNone/>
            </a:pP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log_security_groups_allowed_traffic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fr-FR" dirty="0" smtClean="0"/>
              <a:t>Restart neutron</a:t>
            </a: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service neutron-server restart</a:t>
            </a: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neutron-server stop/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waiting</a:t>
            </a:r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02700" lvl="2" indent="0">
              <a:buNone/>
            </a:pP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neutron-server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/running, </a:t>
            </a:r>
            <a:r>
              <a:rPr lang="fr-F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</a:t>
            </a:r>
            <a:r>
              <a:rPr lang="fr-F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3590</a:t>
            </a:r>
          </a:p>
          <a:p>
            <a:pPr lvl="2"/>
            <a:endParaRPr lang="fr-FR" dirty="0" smtClean="0"/>
          </a:p>
          <a:p>
            <a:pPr lvl="1"/>
            <a:r>
              <a:rPr lang="fr-FR" dirty="0" smtClean="0"/>
              <a:t>NSX DFW Tenant </a:t>
            </a:r>
            <a:r>
              <a:rPr lang="fr-FR" dirty="0" err="1" smtClean="0"/>
              <a:t>allow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have </a:t>
            </a: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logging</a:t>
            </a:r>
            <a:r>
              <a:rPr lang="fr-FR" dirty="0" smtClean="0"/>
              <a:t> </a:t>
            </a:r>
            <a:r>
              <a:rPr lang="fr-FR" dirty="0" err="1" smtClean="0"/>
              <a:t>enabled</a:t>
            </a:r>
            <a:endParaRPr lang="fr-FR" dirty="0"/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127</a:t>
            </a:fld>
            <a:endParaRPr lang="en-US"/>
          </a:p>
        </p:txBody>
      </p:sp>
      <p:cxnSp>
        <p:nvCxnSpPr>
          <p:cNvPr id="68" name="Straight Connector 67"/>
          <p:cNvCxnSpPr/>
          <p:nvPr/>
        </p:nvCxnSpPr>
        <p:spPr bwMode="auto">
          <a:xfrm flipH="1" flipV="1">
            <a:off x="8593022" y="3703018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8593021" y="328004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 flipV="1">
            <a:off x="10646950" y="3703018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H="1" flipV="1">
            <a:off x="9496014" y="2741626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9496013" y="2318656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Connector 72"/>
          <p:cNvCxnSpPr>
            <a:endCxn id="75" idx="0"/>
          </p:cNvCxnSpPr>
          <p:nvPr/>
        </p:nvCxnSpPr>
        <p:spPr bwMode="auto">
          <a:xfrm flipH="1">
            <a:off x="9095326" y="370301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8912446" y="3906289"/>
            <a:ext cx="365760" cy="365760"/>
            <a:chOff x="7882780" y="2019910"/>
            <a:chExt cx="457200" cy="457200"/>
          </a:xfrm>
        </p:grpSpPr>
        <p:sp>
          <p:nvSpPr>
            <p:cNvPr id="75" name="Rounded Rectangle 7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7" name="Straight Connector 76"/>
          <p:cNvCxnSpPr>
            <a:endCxn id="79" idx="0"/>
          </p:cNvCxnSpPr>
          <p:nvPr/>
        </p:nvCxnSpPr>
        <p:spPr bwMode="auto">
          <a:xfrm flipH="1">
            <a:off x="9665249" y="370301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9482369" y="3902816"/>
            <a:ext cx="365760" cy="365760"/>
            <a:chOff x="7882780" y="2019910"/>
            <a:chExt cx="457200" cy="457200"/>
          </a:xfrm>
        </p:grpSpPr>
        <p:sp>
          <p:nvSpPr>
            <p:cNvPr id="79" name="Rounded Rectangle 7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Straight Connector 80"/>
          <p:cNvCxnSpPr>
            <a:endCxn id="83" idx="0"/>
          </p:cNvCxnSpPr>
          <p:nvPr/>
        </p:nvCxnSpPr>
        <p:spPr bwMode="auto">
          <a:xfrm flipH="1">
            <a:off x="11092888" y="369677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910008" y="3900047"/>
            <a:ext cx="365760" cy="365760"/>
            <a:chOff x="7882780" y="2019910"/>
            <a:chExt cx="457200" cy="457200"/>
          </a:xfrm>
        </p:grpSpPr>
        <p:sp>
          <p:nvSpPr>
            <p:cNvPr id="83" name="Rounded Rectangle 8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87" idx="0"/>
          </p:cNvCxnSpPr>
          <p:nvPr/>
        </p:nvCxnSpPr>
        <p:spPr bwMode="auto">
          <a:xfrm flipH="1">
            <a:off x="11662811" y="369677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85"/>
          <p:cNvGrpSpPr/>
          <p:nvPr/>
        </p:nvGrpSpPr>
        <p:grpSpPr>
          <a:xfrm>
            <a:off x="11479931" y="3896574"/>
            <a:ext cx="365760" cy="365760"/>
            <a:chOff x="7882780" y="2019910"/>
            <a:chExt cx="457200" cy="457200"/>
          </a:xfrm>
        </p:grpSpPr>
        <p:sp>
          <p:nvSpPr>
            <p:cNvPr id="87" name="Rounded Rectangle 8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9" name="Elbow Connector 88"/>
          <p:cNvCxnSpPr/>
          <p:nvPr/>
        </p:nvCxnSpPr>
        <p:spPr>
          <a:xfrm rot="16200000" flipH="1">
            <a:off x="10470563" y="3294736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5400000">
            <a:off x="9885174" y="3347267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77" y="2970852"/>
            <a:ext cx="498973" cy="498973"/>
          </a:xfrm>
          <a:prstGeom prst="rect">
            <a:avLst/>
          </a:prstGeom>
        </p:spPr>
      </p:pic>
      <p:cxnSp>
        <p:nvCxnSpPr>
          <p:cNvPr id="92" name="Straight Connector 91"/>
          <p:cNvCxnSpPr>
            <a:endCxn id="91" idx="0"/>
          </p:cNvCxnSpPr>
          <p:nvPr/>
        </p:nvCxnSpPr>
        <p:spPr bwMode="auto">
          <a:xfrm flipH="1">
            <a:off x="10367264" y="2741625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10829782" y="1260302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10861768" y="2017253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9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22903" y="1616030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9738065" y="1660727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171621" y="326840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pic>
        <p:nvPicPr>
          <p:cNvPr id="98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9" y="3605978"/>
            <a:ext cx="195422" cy="195422"/>
          </a:xfrm>
          <a:prstGeom prst="rect">
            <a:avLst/>
          </a:prstGeom>
        </p:spPr>
      </p:pic>
      <p:pic>
        <p:nvPicPr>
          <p:cNvPr id="99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17" y="3599876"/>
            <a:ext cx="195422" cy="195422"/>
          </a:xfrm>
          <a:prstGeom prst="rect">
            <a:avLst/>
          </a:prstGeom>
        </p:spPr>
      </p:pic>
      <p:pic>
        <p:nvPicPr>
          <p:cNvPr id="100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33" y="3605978"/>
            <a:ext cx="195422" cy="195422"/>
          </a:xfrm>
          <a:prstGeom prst="rect">
            <a:avLst/>
          </a:prstGeom>
        </p:spPr>
      </p:pic>
      <p:pic>
        <p:nvPicPr>
          <p:cNvPr id="101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56" y="3604423"/>
            <a:ext cx="195422" cy="195422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8633134" y="1287448"/>
            <a:ext cx="3008927" cy="2338352"/>
            <a:chOff x="8588399" y="174442"/>
            <a:chExt cx="3008927" cy="2338352"/>
          </a:xfrm>
        </p:grpSpPr>
        <p:cxnSp>
          <p:nvCxnSpPr>
            <p:cNvPr id="103" name="Straight Arrow Connector 102"/>
            <p:cNvCxnSpPr>
              <a:stCxn id="104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105" name="Straight Arrow Connector 104"/>
            <p:cNvCxnSpPr>
              <a:stCxn id="104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4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4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401" y="4673519"/>
            <a:ext cx="10313248" cy="2126089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10742633" y="5477257"/>
            <a:ext cx="408801" cy="12327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922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fr-FR" dirty="0" err="1" smtClean="0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Specific use case "logging Firewall rules"</a:t>
            </a:r>
            <a:br>
              <a:rPr lang="en-US" dirty="0" smtClean="0"/>
            </a:br>
            <a:r>
              <a:rPr lang="en-US" sz="2400" dirty="0" err="1" smtClean="0"/>
              <a:t>ESXi</a:t>
            </a:r>
            <a:r>
              <a:rPr lang="en-US" sz="2400" dirty="0" smtClean="0"/>
              <a:t> sends logs to syslog server for VM traffic blocked/allowed.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8261396" cy="4648200"/>
          </a:xfrm>
        </p:spPr>
        <p:txBody>
          <a:bodyPr/>
          <a:lstStyle/>
          <a:p>
            <a:r>
              <a:rPr lang="en-US" u="sng" dirty="0"/>
              <a:t>option3: CLI only to enable/disable logging for specific Tenant SG </a:t>
            </a:r>
            <a:r>
              <a:rPr lang="en-US" u="sng" dirty="0" smtClean="0"/>
              <a:t>“</a:t>
            </a:r>
            <a:r>
              <a:rPr lang="en-US" u="sng" dirty="0"/>
              <a:t>allow rules</a:t>
            </a:r>
            <a:r>
              <a:rPr lang="en-US" u="sng" dirty="0" smtClean="0"/>
              <a:t>”</a:t>
            </a:r>
          </a:p>
          <a:p>
            <a:pPr marL="274200" lvl="1" indent="0">
              <a:buNone/>
            </a:pPr>
            <a:r>
              <a:rPr lang="en-US" dirty="0" smtClean="0"/>
              <a:t>Note: if </a:t>
            </a:r>
            <a:r>
              <a:rPr lang="en-US" dirty="0"/>
              <a:t>nsxv.ini enabled logging </a:t>
            </a:r>
            <a:r>
              <a:rPr lang="en-US" dirty="0" smtClean="0"/>
              <a:t>globally (option2), this option </a:t>
            </a:r>
            <a:r>
              <a:rPr lang="en-US" dirty="0"/>
              <a:t>can not disable </a:t>
            </a:r>
            <a:r>
              <a:rPr lang="en-US" dirty="0" smtClean="0"/>
              <a:t>it</a:t>
            </a:r>
          </a:p>
          <a:p>
            <a:pPr lvl="1"/>
            <a:r>
              <a:rPr lang="fr-FR" dirty="0" smtClean="0"/>
              <a:t>CLI </a:t>
            </a:r>
            <a:r>
              <a:rPr lang="fr-FR" dirty="0" err="1" smtClean="0"/>
              <a:t>only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/>
              <a:t>NSX DFW </a:t>
            </a:r>
            <a:r>
              <a:rPr lang="fr-FR" dirty="0" err="1" smtClean="0"/>
              <a:t>specific</a:t>
            </a:r>
            <a:r>
              <a:rPr lang="fr-FR" dirty="0" smtClean="0"/>
              <a:t> Tenant Security Group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/>
              <a:t>have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logging</a:t>
            </a:r>
            <a:r>
              <a:rPr lang="fr-FR" dirty="0"/>
              <a:t> </a:t>
            </a:r>
            <a:r>
              <a:rPr lang="fr-FR" dirty="0" err="1"/>
              <a:t>enabled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128</a:t>
            </a:fld>
            <a:endParaRPr lang="en-US"/>
          </a:p>
        </p:txBody>
      </p:sp>
      <p:cxnSp>
        <p:nvCxnSpPr>
          <p:cNvPr id="68" name="Straight Connector 67"/>
          <p:cNvCxnSpPr/>
          <p:nvPr/>
        </p:nvCxnSpPr>
        <p:spPr bwMode="auto">
          <a:xfrm flipH="1" flipV="1">
            <a:off x="8593022" y="3703018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8593021" y="3280049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 flipV="1">
            <a:off x="10646950" y="3703018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 flipH="1" flipV="1">
            <a:off x="9496014" y="2741626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9496013" y="2318656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Connector 72"/>
          <p:cNvCxnSpPr>
            <a:endCxn id="75" idx="0"/>
          </p:cNvCxnSpPr>
          <p:nvPr/>
        </p:nvCxnSpPr>
        <p:spPr bwMode="auto">
          <a:xfrm flipH="1">
            <a:off x="9095326" y="370301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8912446" y="3906289"/>
            <a:ext cx="365760" cy="365760"/>
            <a:chOff x="7882780" y="2019910"/>
            <a:chExt cx="457200" cy="457200"/>
          </a:xfrm>
        </p:grpSpPr>
        <p:sp>
          <p:nvSpPr>
            <p:cNvPr id="75" name="Rounded Rectangle 7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7" name="Straight Connector 76"/>
          <p:cNvCxnSpPr>
            <a:endCxn id="79" idx="0"/>
          </p:cNvCxnSpPr>
          <p:nvPr/>
        </p:nvCxnSpPr>
        <p:spPr bwMode="auto">
          <a:xfrm flipH="1">
            <a:off x="9665249" y="370301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9482369" y="3902816"/>
            <a:ext cx="365760" cy="365760"/>
            <a:chOff x="7882780" y="2019910"/>
            <a:chExt cx="457200" cy="457200"/>
          </a:xfrm>
        </p:grpSpPr>
        <p:sp>
          <p:nvSpPr>
            <p:cNvPr id="79" name="Rounded Rectangle 7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Straight Connector 80"/>
          <p:cNvCxnSpPr>
            <a:endCxn id="83" idx="0"/>
          </p:cNvCxnSpPr>
          <p:nvPr/>
        </p:nvCxnSpPr>
        <p:spPr bwMode="auto">
          <a:xfrm flipH="1">
            <a:off x="11092888" y="369677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10910008" y="3900047"/>
            <a:ext cx="365760" cy="365760"/>
            <a:chOff x="7882780" y="2019910"/>
            <a:chExt cx="457200" cy="457200"/>
          </a:xfrm>
        </p:grpSpPr>
        <p:sp>
          <p:nvSpPr>
            <p:cNvPr id="83" name="Rounded Rectangle 8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87" idx="0"/>
          </p:cNvCxnSpPr>
          <p:nvPr/>
        </p:nvCxnSpPr>
        <p:spPr bwMode="auto">
          <a:xfrm flipH="1">
            <a:off x="11662811" y="369677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85"/>
          <p:cNvGrpSpPr/>
          <p:nvPr/>
        </p:nvGrpSpPr>
        <p:grpSpPr>
          <a:xfrm>
            <a:off x="11479931" y="3896574"/>
            <a:ext cx="365760" cy="365760"/>
            <a:chOff x="7882780" y="2019910"/>
            <a:chExt cx="457200" cy="457200"/>
          </a:xfrm>
        </p:grpSpPr>
        <p:sp>
          <p:nvSpPr>
            <p:cNvPr id="87" name="Rounded Rectangle 8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9" name="Elbow Connector 88"/>
          <p:cNvCxnSpPr/>
          <p:nvPr/>
        </p:nvCxnSpPr>
        <p:spPr>
          <a:xfrm rot="16200000" flipH="1">
            <a:off x="10470563" y="3294736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/>
          <p:nvPr/>
        </p:nvCxnSpPr>
        <p:spPr>
          <a:xfrm rot="5400000">
            <a:off x="9885174" y="3347267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77" y="2970852"/>
            <a:ext cx="498973" cy="498973"/>
          </a:xfrm>
          <a:prstGeom prst="rect">
            <a:avLst/>
          </a:prstGeom>
        </p:spPr>
      </p:pic>
      <p:cxnSp>
        <p:nvCxnSpPr>
          <p:cNvPr id="92" name="Straight Connector 91"/>
          <p:cNvCxnSpPr>
            <a:endCxn id="91" idx="0"/>
          </p:cNvCxnSpPr>
          <p:nvPr/>
        </p:nvCxnSpPr>
        <p:spPr bwMode="auto">
          <a:xfrm flipH="1">
            <a:off x="10367264" y="2741625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/>
          <p:nvPr/>
        </p:nvCxnSpPr>
        <p:spPr bwMode="auto">
          <a:xfrm>
            <a:off x="10829782" y="1260302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4" name="TextBox 93"/>
          <p:cNvSpPr txBox="1"/>
          <p:nvPr/>
        </p:nvSpPr>
        <p:spPr>
          <a:xfrm>
            <a:off x="10861768" y="2017253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95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22903" y="1616030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" name="TextBox 95"/>
          <p:cNvSpPr txBox="1"/>
          <p:nvPr/>
        </p:nvSpPr>
        <p:spPr>
          <a:xfrm>
            <a:off x="9738065" y="1660727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171621" y="326840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pic>
        <p:nvPicPr>
          <p:cNvPr id="98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9" y="3605978"/>
            <a:ext cx="195422" cy="195422"/>
          </a:xfrm>
          <a:prstGeom prst="rect">
            <a:avLst/>
          </a:prstGeom>
        </p:spPr>
      </p:pic>
      <p:pic>
        <p:nvPicPr>
          <p:cNvPr id="99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617" y="3599876"/>
            <a:ext cx="195422" cy="195422"/>
          </a:xfrm>
          <a:prstGeom prst="rect">
            <a:avLst/>
          </a:prstGeom>
        </p:spPr>
      </p:pic>
      <p:pic>
        <p:nvPicPr>
          <p:cNvPr id="100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33" y="3605978"/>
            <a:ext cx="195422" cy="195422"/>
          </a:xfrm>
          <a:prstGeom prst="rect">
            <a:avLst/>
          </a:prstGeom>
        </p:spPr>
      </p:pic>
      <p:pic>
        <p:nvPicPr>
          <p:cNvPr id="101" name="NSX Firewall Oran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956" y="3604423"/>
            <a:ext cx="195422" cy="195422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8633134" y="1287448"/>
            <a:ext cx="3008927" cy="2338352"/>
            <a:chOff x="8588399" y="174442"/>
            <a:chExt cx="3008927" cy="2338352"/>
          </a:xfrm>
        </p:grpSpPr>
        <p:cxnSp>
          <p:nvCxnSpPr>
            <p:cNvPr id="103" name="Straight Arrow Connector 102"/>
            <p:cNvCxnSpPr>
              <a:stCxn id="104" idx="2"/>
            </p:cNvCxnSpPr>
            <p:nvPr/>
          </p:nvCxnSpPr>
          <p:spPr>
            <a:xfrm flipH="1">
              <a:off x="9101306" y="451441"/>
              <a:ext cx="135668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588399" y="174442"/>
              <a:ext cx="1297150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Security Group</a:t>
              </a:r>
            </a:p>
          </p:txBody>
        </p:sp>
        <p:cxnSp>
          <p:nvCxnSpPr>
            <p:cNvPr id="105" name="Straight Arrow Connector 104"/>
            <p:cNvCxnSpPr>
              <a:stCxn id="104" idx="2"/>
            </p:cNvCxnSpPr>
            <p:nvPr/>
          </p:nvCxnSpPr>
          <p:spPr>
            <a:xfrm>
              <a:off x="9236974" y="451441"/>
              <a:ext cx="424897" cy="2055251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4" idx="2"/>
            </p:cNvCxnSpPr>
            <p:nvPr/>
          </p:nvCxnSpPr>
          <p:spPr>
            <a:xfrm>
              <a:off x="9236974" y="451441"/>
              <a:ext cx="1858013" cy="2061353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4" idx="2"/>
            </p:cNvCxnSpPr>
            <p:nvPr/>
          </p:nvCxnSpPr>
          <p:spPr>
            <a:xfrm>
              <a:off x="9236974" y="451441"/>
              <a:ext cx="2360352" cy="2016592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/>
          <p:cNvSpPr/>
          <p:nvPr/>
        </p:nvSpPr>
        <p:spPr>
          <a:xfrm>
            <a:off x="423458" y="2605573"/>
            <a:ext cx="104933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security-group-list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| description            |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54878844-6b6b-4ddf-8f0e-cbd7b7deb8b3 | Tenant1-SG1 |                        |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609af656-1650-43e3-8b43-735e94be9a44 | default     | Default security group |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+--------------------------------------+-------------+------------------------+</a:t>
            </a:r>
          </a:p>
          <a:p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security-group-update Tenant1-SG1 --logging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  <a:p>
            <a:pPr marL="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</a:p>
          <a:p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Updated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Tenant1-SG1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43706"/>
          <a:stretch/>
        </p:blipFill>
        <p:spPr>
          <a:xfrm>
            <a:off x="1529979" y="5113026"/>
            <a:ext cx="10373258" cy="17373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1362860" y="6141056"/>
            <a:ext cx="408801" cy="7038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70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Firewalling</a:t>
            </a:r>
            <a:r>
              <a:rPr lang="fr-FR" dirty="0" smtClean="0"/>
              <a:t>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u="sng" dirty="0" smtClean="0"/>
              <a:t>Bug</a:t>
            </a:r>
          </a:p>
          <a:p>
            <a:pPr lvl="1"/>
            <a:r>
              <a:rPr lang="fr-FR" dirty="0"/>
              <a:t>For VM multicast </a:t>
            </a:r>
            <a:r>
              <a:rPr lang="fr-FR" dirty="0" err="1"/>
              <a:t>traffic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:</a:t>
            </a:r>
          </a:p>
          <a:p>
            <a:pPr lvl="2"/>
            <a:r>
              <a:rPr lang="fr-FR" dirty="0" smtClean="0"/>
              <a:t>Display </a:t>
            </a:r>
            <a:r>
              <a:rPr lang="fr-FR" dirty="0"/>
              <a:t>of </a:t>
            </a:r>
            <a:r>
              <a:rPr lang="fr-FR" dirty="0" err="1"/>
              <a:t>local_ip_prefix</a:t>
            </a:r>
            <a:r>
              <a:rPr lang="fr-FR" dirty="0"/>
              <a:t> at the neutron </a:t>
            </a:r>
            <a:r>
              <a:rPr lang="fr-FR" dirty="0" err="1"/>
              <a:t>security</a:t>
            </a:r>
            <a:r>
              <a:rPr lang="fr-FR" dirty="0"/>
              <a:t> </a:t>
            </a:r>
            <a:r>
              <a:rPr lang="fr-FR" dirty="0" err="1"/>
              <a:t>rule</a:t>
            </a:r>
            <a:r>
              <a:rPr lang="fr-FR" dirty="0"/>
              <a:t> </a:t>
            </a:r>
            <a:r>
              <a:rPr lang="fr-FR" dirty="0" err="1"/>
              <a:t>creation</a:t>
            </a:r>
            <a:r>
              <a:rPr lang="fr-FR" dirty="0"/>
              <a:t> for multicast (bug 1506701)</a:t>
            </a:r>
          </a:p>
          <a:p>
            <a:r>
              <a:rPr lang="fr-FR" u="sng" dirty="0" smtClean="0"/>
              <a:t>Limitation</a:t>
            </a:r>
          </a:p>
          <a:p>
            <a:pPr lvl="1"/>
            <a:r>
              <a:rPr lang="fr-FR" dirty="0" smtClean="0"/>
              <a:t>For VM multicast </a:t>
            </a:r>
            <a:r>
              <a:rPr lang="fr-FR" dirty="0" err="1" smtClean="0"/>
              <a:t>traffic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:</a:t>
            </a:r>
          </a:p>
          <a:p>
            <a:pPr lvl="2"/>
            <a:r>
              <a:rPr lang="fr-FR" dirty="0" smtClean="0"/>
              <a:t>Horizon UI not </a:t>
            </a:r>
            <a:r>
              <a:rPr lang="fr-FR" dirty="0" err="1" smtClean="0"/>
              <a:t>supporting</a:t>
            </a:r>
            <a:r>
              <a:rPr lang="fr-FR" dirty="0"/>
              <a:t> multicast (bug </a:t>
            </a:r>
            <a:r>
              <a:rPr lang="fr-FR" dirty="0" smtClean="0"/>
              <a:t>1506699)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3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9144000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OpenStack Network and Security services available within VIO / NSX-v</a:t>
            </a:r>
          </a:p>
          <a:p>
            <a:pPr lvl="3"/>
            <a:endParaRPr lang="en-US" dirty="0"/>
          </a:p>
          <a:p>
            <a:r>
              <a:rPr lang="en-US" dirty="0"/>
              <a:t>VIO/NSX-v requirements + </a:t>
            </a:r>
            <a:r>
              <a:rPr lang="en-US" dirty="0" err="1"/>
              <a:t>config</a:t>
            </a:r>
            <a:r>
              <a:rPr lang="en-US" dirty="0"/>
              <a:t> files</a:t>
            </a:r>
          </a:p>
          <a:p>
            <a:pPr lvl="3"/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each VIO/NSX-v Network and Security service: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Configuration via Horizon (UI) + CLI (API) 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Validation via Horizon (UI) + CLI (API) 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happens in the backend (NSX-v configuration)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Limitation or bug</a:t>
            </a:r>
          </a:p>
          <a:p>
            <a:pPr lvl="3"/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445" y="330200"/>
            <a:ext cx="10969943" cy="812800"/>
          </a:xfrm>
        </p:spPr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9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/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smtClean="0"/>
              <a:t>Security </a:t>
            </a:r>
            <a:r>
              <a:rPr lang="en-US" dirty="0" smtClean="0"/>
              <a:t>– OpenStack Configuration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Port Security </a:t>
            </a:r>
            <a:r>
              <a:rPr lang="fr-FR" dirty="0" err="1" smtClean="0"/>
              <a:t>protects</a:t>
            </a:r>
            <a:r>
              <a:rPr lang="fr-FR" dirty="0" smtClean="0"/>
              <a:t> </a:t>
            </a:r>
            <a:r>
              <a:rPr lang="fr-FR" dirty="0" err="1" smtClean="0"/>
              <a:t>against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</a:t>
            </a:r>
            <a:r>
              <a:rPr lang="fr-FR" dirty="0" err="1" smtClean="0"/>
              <a:t>changing</a:t>
            </a:r>
            <a:r>
              <a:rPr lang="fr-FR" dirty="0" smtClean="0"/>
              <a:t> the IP@ of </a:t>
            </a:r>
            <a:r>
              <a:rPr lang="fr-FR" dirty="0" err="1" smtClean="0"/>
              <a:t>their</a:t>
            </a:r>
            <a:r>
              <a:rPr lang="fr-FR" dirty="0" smtClean="0"/>
              <a:t> Instance</a:t>
            </a:r>
          </a:p>
          <a:p>
            <a:r>
              <a:rPr lang="fr-FR" dirty="0" smtClean="0"/>
              <a:t>Port Security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enabled</a:t>
            </a:r>
            <a:r>
              <a:rPr lang="fr-FR" dirty="0" smtClean="0"/>
              <a:t> by default and </a:t>
            </a:r>
            <a:r>
              <a:rPr lang="fr-FR" dirty="0" err="1" smtClean="0"/>
              <a:t>can</a:t>
            </a:r>
            <a:r>
              <a:rPr lang="fr-FR" dirty="0" smtClean="0"/>
              <a:t> NOT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disabled</a:t>
            </a: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588399" y="174442"/>
            <a:ext cx="2978146" cy="2554798"/>
            <a:chOff x="8588399" y="174442"/>
            <a:chExt cx="2978146" cy="2554798"/>
          </a:xfrm>
        </p:grpSpPr>
        <p:cxnSp>
          <p:nvCxnSpPr>
            <p:cNvPr id="87" name="Straight Arrow Connector 86"/>
            <p:cNvCxnSpPr>
              <a:stCxn id="88" idx="2"/>
            </p:cNvCxnSpPr>
            <p:nvPr/>
          </p:nvCxnSpPr>
          <p:spPr>
            <a:xfrm flipH="1">
              <a:off x="9167304" y="451441"/>
              <a:ext cx="308518" cy="2277799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588399" y="174442"/>
              <a:ext cx="1774845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Port Security (IP/Mac)</a:t>
              </a:r>
            </a:p>
          </p:txBody>
        </p:sp>
        <p:cxnSp>
          <p:nvCxnSpPr>
            <p:cNvPr id="49" name="Straight Arrow Connector 48"/>
            <p:cNvCxnSpPr>
              <a:stCxn id="88" idx="2"/>
            </p:cNvCxnSpPr>
            <p:nvPr/>
          </p:nvCxnSpPr>
          <p:spPr>
            <a:xfrm>
              <a:off x="9475822" y="451441"/>
              <a:ext cx="63562" cy="2277799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88" idx="2"/>
            </p:cNvCxnSpPr>
            <p:nvPr/>
          </p:nvCxnSpPr>
          <p:spPr>
            <a:xfrm>
              <a:off x="9475822" y="451441"/>
              <a:ext cx="1526721" cy="2277799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88" idx="2"/>
            </p:cNvCxnSpPr>
            <p:nvPr/>
          </p:nvCxnSpPr>
          <p:spPr>
            <a:xfrm>
              <a:off x="9475822" y="451441"/>
              <a:ext cx="2090723" cy="2260028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1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smtClean="0"/>
              <a:t>Security </a:t>
            </a:r>
            <a:r>
              <a:rPr lang="en-US" dirty="0" smtClean="0"/>
              <a:t>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smtClean="0"/>
              <a:t>Port Security</a:t>
            </a:r>
            <a:endParaRPr lang="fr-FR" dirty="0"/>
          </a:p>
          <a:p>
            <a:pPr lvl="1"/>
            <a:r>
              <a:rPr lang="fr-FR" dirty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Not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Arrow Connector 86"/>
          <p:cNvCxnSpPr>
            <a:stCxn id="88" idx="2"/>
          </p:cNvCxnSpPr>
          <p:nvPr/>
        </p:nvCxnSpPr>
        <p:spPr>
          <a:xfrm flipH="1">
            <a:off x="9167304" y="451441"/>
            <a:ext cx="308518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588399" y="174442"/>
            <a:ext cx="1774845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Port Security (IP/Mac)</a:t>
            </a:r>
          </a:p>
        </p:txBody>
      </p:sp>
      <p:cxnSp>
        <p:nvCxnSpPr>
          <p:cNvPr id="49" name="Straight Arrow Connector 48"/>
          <p:cNvCxnSpPr>
            <a:stCxn id="88" idx="2"/>
          </p:cNvCxnSpPr>
          <p:nvPr/>
        </p:nvCxnSpPr>
        <p:spPr>
          <a:xfrm>
            <a:off x="9475822" y="451441"/>
            <a:ext cx="63562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8" idx="2"/>
          </p:cNvCxnSpPr>
          <p:nvPr/>
        </p:nvCxnSpPr>
        <p:spPr>
          <a:xfrm>
            <a:off x="9475822" y="451441"/>
            <a:ext cx="1526721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8" idx="2"/>
          </p:cNvCxnSpPr>
          <p:nvPr/>
        </p:nvCxnSpPr>
        <p:spPr>
          <a:xfrm>
            <a:off x="9475822" y="451441"/>
            <a:ext cx="2090723" cy="226002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smtClean="0"/>
              <a:t>Security </a:t>
            </a:r>
            <a:r>
              <a:rPr lang="en-US" dirty="0" smtClean="0"/>
              <a:t>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smtClean="0"/>
              <a:t>Port Security</a:t>
            </a:r>
            <a:endParaRPr lang="fr-FR" dirty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0" y="2033866"/>
            <a:ext cx="13124963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port-list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0a2106e5-6a39-484b-b202-41b3b0b9f363 |      | fa:16:3e:5b:65:b3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"10.1.1.4"}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36e5a962-d5b1-41ed-b029-4d3c303eb9fe |      | fa:16:3e:6d:fe:6b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"10.1.2.3"}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785cfa07-4744-4881-a001-cd859f69fb00 |      | fa:16:3e:64:f6:9b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"10.1.2.4"}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80e0829d-8a5f-43f9-b73b-6d99ee244716 |      | fa:16:3e:8d:32:bc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"10.1.1.1"}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9962e1ef-27f4-4f14-b79b-babe715fab0a |      | fa:16:3e:58:28:95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"10.1.2.2"}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a8169d59-8b76-4c02-a45f-83d7c738f487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|      | fa:16:3e:f2:e7:5e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100" spc="-1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10.1.1.3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d6290e64-1c9e-4aae-979c-354c925cc579 |      | fa:16:3e:47:6e:59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"10.1.1.2"}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d7a4ac97-95b6-406f-b84e-0caf12eaf183 |      | fa:16:3e:9c:ae:70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"10.1.2.1"}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 </a:t>
            </a:r>
            <a:endParaRPr lang="en-US" sz="1100" spc="-15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port-show a8169d59-8b76-4c02-a45f-83d7c738f487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+-----------------------+---------------------------------------------------------------------------------+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binding:vnic_type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| normal   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db623270-421d-44b8-a506-2245667fb318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device_owner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compute:nova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{"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"10.1.1.3"}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a8169d59-8b76-4c02-a45f-83d7c738f487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fa:16:3e:f2:e7:5e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         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</a:t>
            </a:r>
            <a:r>
              <a:rPr lang="en-US" sz="1100" spc="-1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6d868ba6-5a70-4ca9-a7d3-822558571d40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port_security_enabled</a:t>
            </a:r>
            <a:r>
              <a:rPr lang="en-US" sz="1100" spc="-1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|</a:t>
            </a:r>
          </a:p>
          <a:p>
            <a:pPr marL="91400" lvl="1"/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spc="-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security_groups</a:t>
            </a:r>
            <a:r>
              <a:rPr lang="en-US" sz="1100" spc="-15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54878844-6b6b-4ddf-8f0e-cbd7b7deb8b3                                            </a:t>
            </a:r>
            <a:r>
              <a:rPr lang="en-US" sz="1100" spc="-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100" spc="-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smtClean="0"/>
              <a:t>Security </a:t>
            </a:r>
            <a:r>
              <a:rPr lang="en-US" dirty="0" smtClean="0"/>
              <a:t>– What happens in the backend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fr-FR" dirty="0" err="1" smtClean="0"/>
              <a:t>created</a:t>
            </a:r>
            <a:endParaRPr lang="fr-FR" dirty="0"/>
          </a:p>
          <a:p>
            <a:pPr lvl="1"/>
            <a:r>
              <a:rPr lang="fr-FR" dirty="0" smtClean="0"/>
              <a:t>One NSX </a:t>
            </a:r>
            <a:r>
              <a:rPr lang="fr-FR" dirty="0" err="1" smtClean="0"/>
              <a:t>SpoofGuard</a:t>
            </a:r>
            <a:r>
              <a:rPr lang="fr-FR" dirty="0" smtClean="0"/>
              <a:t> Policy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 smtClean="0"/>
          </a:p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Instance </a:t>
            </a:r>
            <a:r>
              <a:rPr lang="fr-FR" dirty="0" err="1" smtClean="0"/>
              <a:t>created</a:t>
            </a:r>
            <a:endParaRPr lang="fr-FR" dirty="0" smtClean="0"/>
          </a:p>
          <a:p>
            <a:pPr lvl="1"/>
            <a:r>
              <a:rPr lang="fr-FR" dirty="0"/>
              <a:t>One NSX </a:t>
            </a:r>
            <a:r>
              <a:rPr lang="fr-FR" dirty="0" err="1"/>
              <a:t>SpoofGuard</a:t>
            </a:r>
            <a:r>
              <a:rPr lang="fr-FR" dirty="0"/>
              <a:t> Policy </a:t>
            </a:r>
            <a:r>
              <a:rPr lang="fr-FR" dirty="0" smtClean="0"/>
              <a:t>entry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Under "NSX – </a:t>
            </a:r>
            <a:r>
              <a:rPr lang="fr-FR" dirty="0" err="1" smtClean="0"/>
              <a:t>SpoofGuard</a:t>
            </a:r>
            <a:r>
              <a:rPr lang="fr-FR" dirty="0" smtClean="0"/>
              <a:t>"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75" y="3018529"/>
            <a:ext cx="8032147" cy="3839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88275" y="4651899"/>
            <a:ext cx="1710863" cy="159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675181" y="6150634"/>
            <a:ext cx="6710359" cy="307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423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 </a:t>
            </a:r>
            <a:r>
              <a:rPr lang="fr-FR" dirty="0" smtClean="0"/>
              <a:t>Security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u="sng" dirty="0" smtClean="0"/>
              <a:t>Limitation:</a:t>
            </a:r>
          </a:p>
          <a:p>
            <a:pPr lvl="1"/>
            <a:r>
              <a:rPr lang="fr-FR" dirty="0"/>
              <a:t>Extension: </a:t>
            </a:r>
            <a:r>
              <a:rPr lang="fr-FR" dirty="0" err="1"/>
              <a:t>Allowed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smtClean="0"/>
              <a:t>Pairs (</a:t>
            </a:r>
            <a:r>
              <a:rPr lang="fr-FR" dirty="0" err="1" smtClean="0"/>
              <a:t>ability</a:t>
            </a:r>
            <a:r>
              <a:rPr lang="fr-FR" dirty="0" smtClean="0"/>
              <a:t> to </a:t>
            </a:r>
            <a:r>
              <a:rPr lang="fr-FR" dirty="0" err="1" smtClean="0"/>
              <a:t>specify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another</a:t>
            </a:r>
            <a:r>
              <a:rPr lang="fr-FR" dirty="0" smtClean="0"/>
              <a:t> "IP/Mac@")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in a </a:t>
            </a:r>
            <a:r>
              <a:rPr lang="fr-FR" smtClean="0"/>
              <a:t>future release.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/>
              <a:t>Load </a:t>
            </a:r>
            <a:r>
              <a:rPr lang="fr-FR" dirty="0" err="1"/>
              <a:t>Balancing</a:t>
            </a:r>
            <a:endParaRPr lang="fr-FR" dirty="0"/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(1/8)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Load Balancer</a:t>
            </a:r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 smtClean="0"/>
              <a:t>Not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(2/8)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</a:t>
            </a:r>
            <a:r>
              <a:rPr lang="fr-FR" dirty="0" smtClean="0"/>
              <a:t>Controller </a:t>
            </a:r>
            <a:r>
              <a:rPr lang="fr-FR" dirty="0"/>
              <a:t>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smtClean="0"/>
              <a:t>an </a:t>
            </a:r>
            <a:r>
              <a:rPr lang="fr-FR" u="sng" dirty="0" smtClean="0"/>
              <a:t>Exclusive</a:t>
            </a:r>
            <a:r>
              <a:rPr lang="fr-FR" dirty="0" smtClean="0"/>
              <a:t> Router</a:t>
            </a:r>
            <a:endParaRPr lang="fr-FR" dirty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52" name="Oval 51"/>
          <p:cNvSpPr/>
          <p:nvPr/>
        </p:nvSpPr>
        <p:spPr>
          <a:xfrm>
            <a:off x="658125" y="245882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99804" y="2679018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router-create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Tenant1-LR-Exclusive1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=exclusive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router: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False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49211ba7-589a-46b2-aabe-83b154e7db89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Tenant1-LR-Exclusive1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exclusive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routes               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40e97bec2b06462098b241f04a224167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8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(3/8)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</a:t>
            </a:r>
            <a:r>
              <a:rPr lang="fr-FR" dirty="0" smtClean="0"/>
              <a:t>Balancer</a:t>
            </a:r>
            <a:endParaRPr lang="fr-FR" dirty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interface to Router</a:t>
            </a:r>
          </a:p>
          <a:p>
            <a:pPr marL="776900" lvl="3" indent="0">
              <a:buNone/>
            </a:pPr>
            <a:r>
              <a:rPr lang="fr-FR" i="1" dirty="0" smtClean="0"/>
              <a:t>Note: This </a:t>
            </a:r>
            <a:r>
              <a:rPr lang="fr-FR" i="1" dirty="0" err="1" smtClean="0"/>
              <a:t>step</a:t>
            </a:r>
            <a:r>
              <a:rPr lang="fr-FR" i="1" dirty="0" smtClean="0"/>
              <a:t> </a:t>
            </a:r>
            <a:r>
              <a:rPr lang="fr-FR" i="1" dirty="0" err="1" smtClean="0"/>
              <a:t>could</a:t>
            </a:r>
            <a:r>
              <a:rPr lang="fr-FR" i="1" dirty="0" smtClean="0"/>
              <a:t> </a:t>
            </a:r>
            <a:r>
              <a:rPr lang="fr-FR" i="1" dirty="0" err="1" smtClean="0"/>
              <a:t>be</a:t>
            </a:r>
            <a:r>
              <a:rPr lang="fr-FR" i="1" dirty="0" smtClean="0"/>
              <a:t> </a:t>
            </a:r>
            <a:r>
              <a:rPr lang="fr-FR" i="1" dirty="0" err="1" smtClean="0"/>
              <a:t>done</a:t>
            </a:r>
            <a:r>
              <a:rPr lang="fr-FR" i="1" dirty="0" smtClean="0"/>
              <a:t> in Horizon </a:t>
            </a:r>
            <a:r>
              <a:rPr lang="fr-FR" i="1" dirty="0" err="1" smtClean="0"/>
              <a:t>too</a:t>
            </a:r>
            <a:r>
              <a:rPr lang="fr-FR" i="1" dirty="0" smtClean="0"/>
              <a:t> (UI)</a:t>
            </a:r>
            <a:endParaRPr lang="fr-FR" i="1" dirty="0"/>
          </a:p>
          <a:p>
            <a:pPr marL="548400" lvl="2" indent="0">
              <a:buNone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73995" y="212893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3918" y="2695586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router-interface-add </a:t>
            </a:r>
          </a:p>
          <a:p>
            <a:pPr marL="9140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Tenant1-LR-Exclusive1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Tenant1-LS1_Net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Added interface 6c784dae-38f7-4025-85ac-e487987c7f35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Tenant1-LR-Exclusive1.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router-interface-add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Tenant1-LR-Exclusive1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Tenant1-LS2_Net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Added interface eb367864-b5bd-48c3-a2fb-481faadbab01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Tenant1-LR-Exclusive1.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I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445" y="1371600"/>
            <a:ext cx="11320887" cy="4648200"/>
          </a:xfrm>
        </p:spPr>
        <p:txBody>
          <a:bodyPr/>
          <a:lstStyle/>
          <a:p>
            <a:pPr marL="0" indent="0">
              <a:buNone/>
            </a:pPr>
            <a:r>
              <a:rPr lang="fr-FR" i="1" dirty="0" smtClean="0">
                <a:solidFill>
                  <a:srgbClr val="717074"/>
                </a:solidFill>
              </a:rPr>
              <a:t>Note: VIO </a:t>
            </a:r>
            <a:r>
              <a:rPr lang="fr-FR" i="1" dirty="0" err="1" smtClean="0">
                <a:solidFill>
                  <a:srgbClr val="717074"/>
                </a:solidFill>
              </a:rPr>
              <a:t>requires</a:t>
            </a:r>
            <a:r>
              <a:rPr lang="fr-FR" i="1" dirty="0" smtClean="0">
                <a:solidFill>
                  <a:srgbClr val="717074"/>
                </a:solidFill>
              </a:rPr>
              <a:t> DRS (in Enterprise and Enterprise+ </a:t>
            </a:r>
            <a:r>
              <a:rPr lang="fr-FR" i="1" dirty="0" err="1" smtClean="0">
                <a:solidFill>
                  <a:srgbClr val="717074"/>
                </a:solidFill>
              </a:rPr>
              <a:t>license</a:t>
            </a:r>
            <a:r>
              <a:rPr lang="fr-FR" i="1" dirty="0" smtClean="0">
                <a:solidFill>
                  <a:srgbClr val="717074"/>
                </a:solidFill>
              </a:rPr>
              <a:t>) + </a:t>
            </a:r>
            <a:r>
              <a:rPr lang="fr-FR" i="1" dirty="0" err="1" smtClean="0">
                <a:solidFill>
                  <a:srgbClr val="717074"/>
                </a:solidFill>
              </a:rPr>
              <a:t>vDS</a:t>
            </a:r>
            <a:r>
              <a:rPr lang="fr-FR" i="1" dirty="0" smtClean="0">
                <a:solidFill>
                  <a:srgbClr val="717074"/>
                </a:solidFill>
              </a:rPr>
              <a:t> (in Enterprise+ </a:t>
            </a:r>
            <a:r>
              <a:rPr lang="fr-FR" i="1" dirty="0" err="1" smtClean="0">
                <a:solidFill>
                  <a:srgbClr val="717074"/>
                </a:solidFill>
              </a:rPr>
              <a:t>license</a:t>
            </a:r>
            <a:r>
              <a:rPr lang="fr-FR" i="1" dirty="0" smtClean="0">
                <a:solidFill>
                  <a:srgbClr val="717074"/>
                </a:solidFill>
              </a:rPr>
              <a:t> </a:t>
            </a:r>
            <a:r>
              <a:rPr lang="fr-FR" i="1" dirty="0" err="1" smtClean="0">
                <a:solidFill>
                  <a:srgbClr val="717074"/>
                </a:solidFill>
              </a:rPr>
              <a:t>only</a:t>
            </a:r>
            <a:r>
              <a:rPr lang="fr-FR" i="1" dirty="0" smtClean="0">
                <a:solidFill>
                  <a:srgbClr val="717074"/>
                </a:solidFill>
              </a:rPr>
              <a:t>)</a:t>
            </a:r>
          </a:p>
          <a:p>
            <a:pPr marL="0" indent="0">
              <a:buNone/>
            </a:pPr>
            <a:r>
              <a:rPr lang="fr-FR" i="1" dirty="0" smtClean="0">
                <a:solidFill>
                  <a:srgbClr val="717074"/>
                </a:solidFill>
              </a:rPr>
              <a:t>Note2: NSX </a:t>
            </a:r>
            <a:r>
              <a:rPr lang="fr-FR" i="1" dirty="0" err="1" smtClean="0">
                <a:solidFill>
                  <a:srgbClr val="717074"/>
                </a:solidFill>
              </a:rPr>
              <a:t>license</a:t>
            </a:r>
            <a:r>
              <a:rPr lang="fr-FR" i="1" dirty="0" smtClean="0">
                <a:solidFill>
                  <a:srgbClr val="717074"/>
                </a:solidFill>
              </a:rPr>
              <a:t> </a:t>
            </a:r>
            <a:r>
              <a:rPr lang="fr-FR" i="1" dirty="0" err="1" smtClean="0">
                <a:solidFill>
                  <a:srgbClr val="717074"/>
                </a:solidFill>
              </a:rPr>
              <a:t>includes</a:t>
            </a:r>
            <a:r>
              <a:rPr lang="fr-FR" i="1" dirty="0" smtClean="0">
                <a:solidFill>
                  <a:srgbClr val="717074"/>
                </a:solidFill>
              </a:rPr>
              <a:t> </a:t>
            </a:r>
            <a:r>
              <a:rPr lang="fr-FR" i="1" dirty="0" err="1" smtClean="0">
                <a:solidFill>
                  <a:srgbClr val="717074"/>
                </a:solidFill>
              </a:rPr>
              <a:t>vDS</a:t>
            </a:r>
            <a:r>
              <a:rPr lang="fr-FR" i="1" dirty="0" smtClean="0">
                <a:solidFill>
                  <a:srgbClr val="717074"/>
                </a:solidFill>
              </a:rPr>
              <a:t>.</a:t>
            </a:r>
            <a:endParaRPr lang="en-US" dirty="0" smtClean="0">
              <a:solidFill>
                <a:srgbClr val="717074"/>
              </a:solidFill>
            </a:endParaRPr>
          </a:p>
          <a:p>
            <a:pPr marL="285750" indent="-285750"/>
            <a:endParaRPr lang="en-US" dirty="0">
              <a:solidFill>
                <a:srgbClr val="717074"/>
              </a:solidFill>
            </a:endParaRPr>
          </a:p>
          <a:p>
            <a:pPr marL="285750" indent="-285750"/>
            <a:r>
              <a:rPr lang="en-US" dirty="0" err="1">
                <a:solidFill>
                  <a:srgbClr val="717074"/>
                </a:solidFill>
              </a:rPr>
              <a:t>vCenter</a:t>
            </a:r>
            <a:endParaRPr lang="en-US" dirty="0">
              <a:solidFill>
                <a:srgbClr val="717074"/>
              </a:solidFill>
            </a:endParaRPr>
          </a:p>
          <a:p>
            <a:pPr marL="559950" lvl="1" indent="-285750"/>
            <a:r>
              <a:rPr lang="en-US" dirty="0">
                <a:solidFill>
                  <a:srgbClr val="717074"/>
                </a:solidFill>
              </a:rPr>
              <a:t>VIO 1.0: </a:t>
            </a:r>
            <a:r>
              <a:rPr lang="fr-FR" dirty="0" err="1">
                <a:solidFill>
                  <a:srgbClr val="717074"/>
                </a:solidFill>
              </a:rPr>
              <a:t>vCenter</a:t>
            </a:r>
            <a:r>
              <a:rPr lang="fr-FR" dirty="0">
                <a:solidFill>
                  <a:srgbClr val="717074"/>
                </a:solidFill>
              </a:rPr>
              <a:t> 5.5U2 and 6.0 </a:t>
            </a:r>
            <a:r>
              <a:rPr lang="fr-FR" dirty="0" err="1">
                <a:solidFill>
                  <a:srgbClr val="717074"/>
                </a:solidFill>
              </a:rPr>
              <a:t>with</a:t>
            </a:r>
            <a:r>
              <a:rPr lang="fr-FR" dirty="0">
                <a:solidFill>
                  <a:srgbClr val="717074"/>
                </a:solidFill>
              </a:rPr>
              <a:t> </a:t>
            </a:r>
            <a:r>
              <a:rPr lang="fr-FR" dirty="0" smtClean="0">
                <a:solidFill>
                  <a:srgbClr val="717074"/>
                </a:solidFill>
              </a:rPr>
              <a:t>Enterprise </a:t>
            </a:r>
            <a:r>
              <a:rPr lang="fr-FR" dirty="0" err="1" smtClean="0">
                <a:solidFill>
                  <a:srgbClr val="717074"/>
                </a:solidFill>
              </a:rPr>
              <a:t>license</a:t>
            </a:r>
            <a:endParaRPr lang="en-US" dirty="0" smtClean="0"/>
          </a:p>
          <a:p>
            <a:pPr marL="502700" lvl="2" indent="0">
              <a:buNone/>
            </a:pPr>
            <a:r>
              <a:rPr lang="en-US" i="1" dirty="0"/>
              <a:t>	</a:t>
            </a:r>
            <a:r>
              <a:rPr lang="fr-FR" i="1" dirty="0" smtClean="0"/>
              <a:t>Note</a:t>
            </a:r>
            <a:r>
              <a:rPr lang="fr-FR" i="1" dirty="0"/>
              <a:t>: If VIO </a:t>
            </a:r>
            <a:r>
              <a:rPr lang="fr-FR" i="1" dirty="0" err="1"/>
              <a:t>without</a:t>
            </a:r>
            <a:r>
              <a:rPr lang="fr-FR" i="1" dirty="0"/>
              <a:t> NSX, </a:t>
            </a:r>
            <a:r>
              <a:rPr lang="fr-FR" i="1" dirty="0" err="1"/>
              <a:t>you</a:t>
            </a:r>
            <a:r>
              <a:rPr lang="fr-FR" i="1" dirty="0"/>
              <a:t> must have VIO+NSX Enterprise+ </a:t>
            </a:r>
            <a:r>
              <a:rPr lang="fr-FR" i="1" dirty="0" err="1"/>
              <a:t>license</a:t>
            </a:r>
            <a:r>
              <a:rPr lang="fr-FR" i="1" dirty="0"/>
              <a:t>.</a:t>
            </a:r>
          </a:p>
          <a:p>
            <a:pPr marL="559950" lvl="1" indent="-285750"/>
            <a:r>
              <a:rPr lang="en-US" dirty="0" smtClean="0">
                <a:solidFill>
                  <a:srgbClr val="717074"/>
                </a:solidFill>
              </a:rPr>
              <a:t>VIO </a:t>
            </a:r>
            <a:r>
              <a:rPr lang="en-US" dirty="0">
                <a:solidFill>
                  <a:srgbClr val="717074"/>
                </a:solidFill>
              </a:rPr>
              <a:t>2.0: </a:t>
            </a:r>
            <a:r>
              <a:rPr lang="fr-FR" dirty="0" err="1">
                <a:solidFill>
                  <a:srgbClr val="717074"/>
                </a:solidFill>
              </a:rPr>
              <a:t>vCenter</a:t>
            </a:r>
            <a:r>
              <a:rPr lang="fr-FR" dirty="0">
                <a:solidFill>
                  <a:srgbClr val="717074"/>
                </a:solidFill>
              </a:rPr>
              <a:t> </a:t>
            </a:r>
            <a:r>
              <a:rPr lang="en-US" dirty="0" smtClean="0"/>
              <a:t>xxx </a:t>
            </a:r>
            <a:r>
              <a:rPr lang="fr-FR" dirty="0" err="1">
                <a:solidFill>
                  <a:srgbClr val="717074"/>
                </a:solidFill>
              </a:rPr>
              <a:t>with</a:t>
            </a:r>
            <a:r>
              <a:rPr lang="fr-FR" dirty="0">
                <a:solidFill>
                  <a:srgbClr val="717074"/>
                </a:solidFill>
              </a:rPr>
              <a:t> Enterprise</a:t>
            </a:r>
            <a:r>
              <a:rPr lang="en-US" dirty="0"/>
              <a:t> </a:t>
            </a:r>
            <a:r>
              <a:rPr lang="en-US" dirty="0" smtClean="0"/>
              <a:t>license</a:t>
            </a:r>
            <a:endParaRPr lang="en-US" dirty="0"/>
          </a:p>
          <a:p>
            <a:pPr marL="502700" lvl="2" indent="0">
              <a:buNone/>
            </a:pPr>
            <a:r>
              <a:rPr lang="fr-FR" i="1" dirty="0" smtClean="0"/>
              <a:t>	Note</a:t>
            </a:r>
            <a:r>
              <a:rPr lang="fr-FR" i="1" dirty="0"/>
              <a:t>: If VIO </a:t>
            </a:r>
            <a:r>
              <a:rPr lang="fr-FR" i="1" dirty="0" err="1"/>
              <a:t>without</a:t>
            </a:r>
            <a:r>
              <a:rPr lang="fr-FR" i="1" dirty="0"/>
              <a:t> NSX, </a:t>
            </a:r>
            <a:r>
              <a:rPr lang="fr-FR" i="1" dirty="0" err="1"/>
              <a:t>you</a:t>
            </a:r>
            <a:r>
              <a:rPr lang="fr-FR" i="1" dirty="0"/>
              <a:t> must have VIO+NSX Enterprise+ </a:t>
            </a:r>
            <a:r>
              <a:rPr lang="fr-FR" i="1" dirty="0" err="1"/>
              <a:t>license</a:t>
            </a:r>
            <a:r>
              <a:rPr lang="fr-FR" i="1" dirty="0"/>
              <a:t>.</a:t>
            </a:r>
          </a:p>
          <a:p>
            <a:pPr marL="285750" indent="-285750"/>
            <a:endParaRPr lang="fr-FR" dirty="0" smtClean="0">
              <a:solidFill>
                <a:srgbClr val="717074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0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(4/8)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upstream</a:t>
            </a:r>
            <a:r>
              <a:rPr lang="fr-FR" dirty="0"/>
              <a:t> interface to </a:t>
            </a:r>
            <a:r>
              <a:rPr lang="fr-FR" dirty="0" smtClean="0"/>
              <a:t>Router</a:t>
            </a:r>
          </a:p>
          <a:p>
            <a:pPr marL="776900" lvl="3" indent="0">
              <a:buNone/>
            </a:pPr>
            <a:r>
              <a:rPr lang="fr-FR" i="1" dirty="0"/>
              <a:t>Note: This </a:t>
            </a:r>
            <a:r>
              <a:rPr lang="fr-FR" i="1" dirty="0" err="1"/>
              <a:t>step</a:t>
            </a:r>
            <a:r>
              <a:rPr lang="fr-FR" i="1" dirty="0"/>
              <a:t> </a:t>
            </a:r>
            <a:r>
              <a:rPr lang="fr-FR" i="1" dirty="0" err="1"/>
              <a:t>could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done</a:t>
            </a:r>
            <a:r>
              <a:rPr lang="fr-FR" i="1" dirty="0"/>
              <a:t> in Horizon </a:t>
            </a:r>
            <a:r>
              <a:rPr lang="fr-FR" i="1" dirty="0" err="1"/>
              <a:t>too</a:t>
            </a:r>
            <a:r>
              <a:rPr lang="fr-FR" i="1" dirty="0"/>
              <a:t> (UI)</a:t>
            </a:r>
          </a:p>
          <a:p>
            <a:pPr lvl="2"/>
            <a:endParaRPr lang="fr-FR" dirty="0"/>
          </a:p>
          <a:p>
            <a:pPr marL="548400" lvl="2" indent="0">
              <a:buNone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3918" y="2687427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router-gateway-set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Tenant1-LR-Exclusive1 External-101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gateway for router Tenant1-LR-Exclusive1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(5/8)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LBaaS</a:t>
            </a:r>
            <a:r>
              <a:rPr lang="fr-FR" dirty="0" smtClean="0"/>
              <a:t> pool</a:t>
            </a:r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4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141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41569" y="2458827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subnet-list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+--------------------------------------+---------------------+---------------+--------------------------------------------------+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+--------------------------------------+---------------------+---------------+--------------------------------------------------+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37b57796-f919-461d-bdc7-5057eabcbf8f | Provider-VXLAN-Net1 | 10.112.1.0/24 | {"start": "10.112.1.101", "end": "10.112.1.200"}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a8175a61-9162-4253-971d-9e675aba3cbf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Tenant1-LS1_Net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10.1.1.0/24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| {"start": "10.1.1.2", "end": "10.1.1.254"}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d7eb0562-95d9-42ab-99b7-cfb40519b45c | Tenant1-LS2_Net     | 10.1.2.0/24   | {"start": "10.1.2.2", "end": "10.1.2.254"}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+--------------------------------------+---------------------+---------------+--------------------------------------------------+</a:t>
            </a:r>
          </a:p>
          <a:p>
            <a:pPr marL="91400" lvl="1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-pool-create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-method ROUND_ROBIN --name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WebPool1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--protocol HTTP --subnet-id a8175a61-9162-4253-971d-9e675aba3cbf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Created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 new pool: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True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description   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health_monitors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health_monitors_status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| cfb77d4b-06da-4f65-a73b-d24aab09b0e4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lb_method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ROUND_ROBIN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members                |                                     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92971" y="5318750"/>
            <a:ext cx="6092825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 | WebPool1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     | HTTP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provider     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vmwareedge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 | PENDING_CREATE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a8175a61-9162-4253-971d-9e675aba3cbf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40e97bec2b06462098b241f04a224167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vip_id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+------------------------+--------------------------------------+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09988" y="4324416"/>
            <a:ext cx="3838071" cy="954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fr-FR" sz="1400" dirty="0" smtClean="0"/>
              <a:t>List of LB </a:t>
            </a:r>
            <a:r>
              <a:rPr lang="fr-FR" sz="1400" dirty="0" err="1" smtClean="0"/>
              <a:t>methods</a:t>
            </a:r>
            <a:r>
              <a:rPr lang="fr-FR" sz="1400" dirty="0" smtClean="0"/>
              <a:t> </a:t>
            </a:r>
            <a:r>
              <a:rPr lang="fr-FR" sz="1400" dirty="0" err="1" smtClean="0"/>
              <a:t>supported</a:t>
            </a:r>
            <a:r>
              <a:rPr lang="fr-FR" sz="1400" dirty="0"/>
              <a:t> </a:t>
            </a:r>
            <a:r>
              <a:rPr lang="fr-FR" sz="1400" dirty="0" smtClean="0"/>
              <a:t>(</a:t>
            </a:r>
            <a:r>
              <a:rPr lang="en-US" sz="1400" dirty="0" smtClean="0"/>
              <a:t>IP_HASH, LEAT_CONN, ROUND_ROBIN, URI)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fr-FR" sz="1400" dirty="0"/>
              <a:t>List of </a:t>
            </a:r>
            <a:r>
              <a:rPr lang="fr-FR" sz="1400" dirty="0" err="1" smtClean="0"/>
              <a:t>protocols</a:t>
            </a:r>
            <a:r>
              <a:rPr lang="fr-FR" sz="1400" dirty="0" smtClean="0"/>
              <a:t> </a:t>
            </a:r>
            <a:r>
              <a:rPr lang="fr-FR" sz="1400" dirty="0" err="1" smtClean="0"/>
              <a:t>supported</a:t>
            </a:r>
            <a:r>
              <a:rPr lang="fr-FR" sz="1400" dirty="0" smtClean="0"/>
              <a:t> (</a:t>
            </a:r>
            <a:r>
              <a:rPr lang="en-US" sz="1400" dirty="0" smtClean="0"/>
              <a:t>TCP, HTTP, HTTPS)</a:t>
            </a:r>
          </a:p>
        </p:txBody>
      </p:sp>
    </p:spTree>
    <p:extLst>
      <p:ext uri="{BB962C8B-B14F-4D97-AF65-F5344CB8AC3E}">
        <p14:creationId xmlns:p14="http://schemas.microsoft.com/office/powerpoint/2010/main" val="287007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(6/8)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members</a:t>
            </a:r>
            <a:r>
              <a:rPr lang="fr-FR" dirty="0" smtClean="0"/>
              <a:t> in the </a:t>
            </a:r>
            <a:r>
              <a:rPr lang="fr-FR" dirty="0" err="1" smtClean="0"/>
              <a:t>LBaaS</a:t>
            </a:r>
            <a:r>
              <a:rPr lang="fr-FR" dirty="0" smtClean="0"/>
              <a:t> pool</a:t>
            </a:r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5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142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41569" y="2371738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list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| Status | Task State | Power State | Networks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db623270-421d-44b8-a506-2245667fb318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Tenant1-LS1-VM1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ACTIVE | -          | Running     | Tenant1-LS1=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a4e3aefc-c852-4adc-81d4-594078511e54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Tenant1-LS1-VM2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ACTIVE | -          | Running     | Tenant1-LS1=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10.1.1.4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24016e6b-bcc0-42eb-803b-3eb0572c369b | Tenant1-LS2-VM1 | ACTIVE | -          | Running     | Tenant1-LS2=10.1.2.3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1eb6dcbf-23a3-42f1-b560-8249d0aec09c | Tenant1-LS2-VM2 | ACTIVE | -          | Running     | Tenant1-LS2=10.1.2.4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  <a:p>
            <a:pPr marL="91400" lvl="1"/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-member-create --address 10.1.1.3 --protocol-port 80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WebPool1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member: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address            | 10.1.1.3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| True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| fa37d15f-5bc6-44c9-ba03-e37a05ad4521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cfb77d4b-06da-4f65-a73b-d24aab09b0e4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protocol_port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80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| PENDING_CREATE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40e97bec2b06462098b241f04a224167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weight             | 1                                    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-member-create --address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10.1.1.4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--protocol-port 80 WebPool1</a:t>
            </a:r>
          </a:p>
          <a:p>
            <a:pPr marL="91400" lvl="1"/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2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(7/8)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en-US" dirty="0"/>
              <a:t>Create a </a:t>
            </a:r>
            <a:r>
              <a:rPr lang="en-US" dirty="0" err="1"/>
              <a:t>Healthmonitor</a:t>
            </a:r>
            <a:r>
              <a:rPr lang="en-US" dirty="0"/>
              <a:t> and associated it with the </a:t>
            </a:r>
            <a:r>
              <a:rPr lang="en-US" dirty="0" err="1" smtClean="0"/>
              <a:t>LBaaS</a:t>
            </a:r>
            <a:r>
              <a:rPr lang="en-US" dirty="0" smtClean="0"/>
              <a:t> pool</a:t>
            </a:r>
            <a:endParaRPr lang="fr-FR" dirty="0" smtClean="0"/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6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143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41569" y="2371738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healthmonitor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-create --type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--http-method GET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-path / --delay 3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max-retries 3 --timeout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health_monitor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True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delay          | 3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expected_codes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200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GET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| f83c4571-1dfa-413a-b8b6-f686bd577cf6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max_retries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3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pools 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40e97bec2b06462098b241f04a224167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timeout        | 3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type           | HTTP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url_path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/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+----------------+--------------------------------------+</a:t>
            </a:r>
          </a:p>
          <a:p>
            <a:pPr marL="91400" lvl="1"/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healthmonitor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-associate f83c4571-1dfa-413a-b8b6-f686bd577cf6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WebPool1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Associated health monitor f83c4571-1dfa-413a-b8b6-f686bd577cf6</a:t>
            </a:r>
          </a:p>
        </p:txBody>
      </p:sp>
    </p:spTree>
    <p:extLst>
      <p:ext uri="{BB962C8B-B14F-4D97-AF65-F5344CB8AC3E}">
        <p14:creationId xmlns:p14="http://schemas.microsoft.com/office/powerpoint/2010/main" val="332850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Configuration (8/8)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en-US" dirty="0"/>
              <a:t>Create </a:t>
            </a:r>
            <a:r>
              <a:rPr lang="en-US" dirty="0" smtClean="0"/>
              <a:t>VIP</a:t>
            </a:r>
            <a:endParaRPr lang="fr-FR" dirty="0" smtClean="0"/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7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144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41569" y="2371738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-create --name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VIP-Web1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--protocol-port 80 --protocol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--subnet-id a8175a61-9162-4253-971d-9e675aba3cbf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WebPool1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10.1.1.5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True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connection_limit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-1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description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| 72e870db-259f-4d55-8041-7834bfdd3c79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| VIP-Web1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cfb77d4b-06da-4f65-a73b-d24aab09b0e4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8dcf5d54-0cf4-435d-96eb-d1a16f4b3a64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  | HTTP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protocol_port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80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session_persistence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| PENDING_CREATE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a8175a61-9162-4253-971d-9e675aba3cbf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40e97bec2b06462098b241f04a224167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endParaRPr lang="en-US" sz="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5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Validation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Load Balancer</a:t>
            </a:r>
          </a:p>
          <a:p>
            <a:pPr lvl="1"/>
            <a:r>
              <a:rPr lang="fr-FR" dirty="0" smtClean="0"/>
              <a:t>Horizon </a:t>
            </a:r>
            <a:r>
              <a:rPr lang="fr-FR" dirty="0"/>
              <a:t>(UI)</a:t>
            </a:r>
          </a:p>
          <a:p>
            <a:pPr marL="548400" lvl="2" indent="0">
              <a:buNone/>
            </a:pPr>
            <a:r>
              <a:rPr lang="fr-FR" dirty="0" smtClean="0"/>
              <a:t>Not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Arrow Connector 86"/>
          <p:cNvCxnSpPr>
            <a:stCxn id="88" idx="2"/>
          </p:cNvCxnSpPr>
          <p:nvPr/>
        </p:nvCxnSpPr>
        <p:spPr>
          <a:xfrm flipH="1">
            <a:off x="9167304" y="451441"/>
            <a:ext cx="308518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588399" y="174442"/>
            <a:ext cx="1774845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Port Security (IP/Mac)</a:t>
            </a:r>
          </a:p>
        </p:txBody>
      </p:sp>
      <p:cxnSp>
        <p:nvCxnSpPr>
          <p:cNvPr id="49" name="Straight Arrow Connector 48"/>
          <p:cNvCxnSpPr>
            <a:stCxn id="88" idx="2"/>
          </p:cNvCxnSpPr>
          <p:nvPr/>
        </p:nvCxnSpPr>
        <p:spPr>
          <a:xfrm>
            <a:off x="9475822" y="451441"/>
            <a:ext cx="63562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8" idx="2"/>
          </p:cNvCxnSpPr>
          <p:nvPr/>
        </p:nvCxnSpPr>
        <p:spPr>
          <a:xfrm>
            <a:off x="9475822" y="451441"/>
            <a:ext cx="1526721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8" idx="2"/>
          </p:cNvCxnSpPr>
          <p:nvPr/>
        </p:nvCxnSpPr>
        <p:spPr>
          <a:xfrm>
            <a:off x="9475822" y="451441"/>
            <a:ext cx="2090723" cy="226002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6" y="330200"/>
            <a:ext cx="10944238" cy="812800"/>
          </a:xfrm>
        </p:spPr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Validation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7" y="1425527"/>
            <a:ext cx="10944238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1" y="1960714"/>
            <a:ext cx="12047002" cy="50321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-pool-list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+--------------------------------------+----------+------------+-------------+----------+----------------+--------+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| provider 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lb_method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| protocol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status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+--------------------------------------+----------+------------+-------------+----------+----------------+--------+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cfb77d4b-06da-4f65-a73b-d24aab09b0e4 | WebPool1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vmwareedge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ROUND_ROBIN | HTTP     | True           | ACTIVE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+--------------------------------------+----------+------------+-------------+----------+----------------+--------+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-pool-show WebPool1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+------------------------+------------------------------------------------------------------------------------------------------+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 | Value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+------------------------+------------------------------------------------------------------------------------------------------+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True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description            |     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health_monitors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f83c4571-1dfa-413a-b8b6-f686bd577cf6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health_monitors_status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{"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monitor_id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"f83c4571-1dfa-413a-b8b6-f686bd577cf6", "status": "ACTIVE",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| cfb77d4b-06da-4f65-a73b-d24aab09b0e4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lb_method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ROUND_ROBIN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members                | fa37d15f-5bc6-44c9-ba03-e37a05ad4521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| 66f9edf9-4617-476d-ac43-a4ef5f84c257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 | WebPool1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     | HTTP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provider             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vmwareedge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|     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a8175a61-9162-4253-971d-9e675aba3cbf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40e97bec2b06462098b241f04a224167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vip_id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72e870db-259f-4d55-8041-7834bfdd3c79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+------------------------+------------------------------------------------------------------------------------------------------+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97326" y="6464301"/>
            <a:ext cx="449677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t>146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32248" y="5263972"/>
            <a:ext cx="3349696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ea typeface="ＭＳ Ｐゴシック"/>
              </a:rPr>
              <a:t>Status</a:t>
            </a:r>
            <a:r>
              <a:rPr lang="fr-FR" sz="1200" b="1" dirty="0" smtClean="0">
                <a:ea typeface="ＭＳ Ｐゴシック"/>
              </a:rPr>
              <a:t> of Pool </a:t>
            </a:r>
            <a:r>
              <a:rPr lang="fr-FR" sz="1200" b="1" dirty="0" err="1" smtClean="0">
                <a:ea typeface="ＭＳ Ｐゴシック"/>
              </a:rPr>
              <a:t>is</a:t>
            </a:r>
            <a:r>
              <a:rPr lang="fr-FR" sz="1200" b="1" dirty="0" smtClean="0">
                <a:ea typeface="ＭＳ Ｐゴシック"/>
              </a:rPr>
              <a:t> not </a:t>
            </a:r>
            <a:r>
              <a:rPr lang="fr-FR" sz="1200" b="1" dirty="0" err="1" smtClean="0">
                <a:ea typeface="ＭＳ Ｐゴシック"/>
              </a:rPr>
              <a:t>displayed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correctly</a:t>
            </a:r>
            <a:r>
              <a:rPr lang="fr-FR" sz="1200" b="1" dirty="0" smtClean="0">
                <a:ea typeface="ＭＳ Ｐゴシック"/>
              </a:rPr>
              <a:t>. Display </a:t>
            </a:r>
            <a:r>
              <a:rPr lang="fr-FR" sz="1200" b="1" dirty="0" err="1" smtClean="0">
                <a:ea typeface="ＭＳ Ｐゴシック"/>
              </a:rPr>
              <a:t>always</a:t>
            </a:r>
            <a:r>
              <a:rPr lang="fr-FR" sz="1200" b="1" dirty="0" smtClean="0">
                <a:ea typeface="ＭＳ Ｐゴシック"/>
              </a:rPr>
              <a:t> ACTIVE </a:t>
            </a:r>
            <a:r>
              <a:rPr lang="fr-FR" sz="1200" b="1" dirty="0" err="1" smtClean="0">
                <a:ea typeface="ＭＳ Ｐゴシック"/>
              </a:rPr>
              <a:t>even</a:t>
            </a:r>
            <a:r>
              <a:rPr lang="fr-FR" sz="1200" b="1" dirty="0" smtClean="0">
                <a:ea typeface="ＭＳ Ｐゴシック"/>
              </a:rPr>
              <a:t> if healthcheck </a:t>
            </a:r>
            <a:r>
              <a:rPr lang="fr-FR" sz="1200" b="1" dirty="0" err="1" smtClean="0">
                <a:ea typeface="ＭＳ Ｐゴシック"/>
              </a:rPr>
              <a:t>detected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it</a:t>
            </a:r>
            <a:r>
              <a:rPr lang="fr-FR" sz="1200" b="1" dirty="0" smtClean="0">
                <a:ea typeface="ＭＳ Ｐゴシック"/>
              </a:rPr>
              <a:t> down. (</a:t>
            </a:r>
            <a:r>
              <a:rPr lang="fr-FR" sz="1200" b="1" dirty="0">
                <a:ea typeface="ＭＳ Ｐゴシック"/>
              </a:rPr>
              <a:t>bug 1501893)</a:t>
            </a:r>
            <a:endParaRPr lang="fr-FR" sz="1200" b="1" dirty="0" smtClean="0">
              <a:ea typeface="ＭＳ Ｐゴシック"/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3370218" y="5587138"/>
            <a:ext cx="4262030" cy="34599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Validation (3/5)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0" y="1960714"/>
            <a:ext cx="13124963" cy="4124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-member-list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+--------------------------------------+----------+---------------+--------+----------------+--------+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address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protocol_port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weight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status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+--------------------------------------+----------+---------------+--------+----------------+--------+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66f9edf9-4617-476d-ac43-a4ef5f84c257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10.1.1.4 |            80 |      1 | True           | ACTIVE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fa37d15f-5bc6-44c9-ba03-e37a05ad4521 | 10.1.1.3 |            80 |      1 | True           | ACTIVE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+--------------------------------------+----------+---------------+--------+----------------+--------+</a:t>
            </a:r>
          </a:p>
          <a:p>
            <a:pPr marL="91400" lvl="1"/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-member-show 66f9edf9-4617-476d-ac43-a4ef5f84c257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| Value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address            | 10.1.1.4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| True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| 66f9edf9-4617-476d-ac43-a4ef5f84c257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cfb77d4b-06da-4f65-a73b-d24aab09b0e4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protocol_port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80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40e97bec2b06462098b241f04a224167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weight             | 1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+--------------------+--------------------------------------+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01896" y="4541596"/>
            <a:ext cx="3441135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ea typeface="ＭＳ Ｐゴシック"/>
              </a:rPr>
              <a:t>Status</a:t>
            </a:r>
            <a:r>
              <a:rPr lang="fr-FR" sz="1200" b="1" dirty="0" smtClean="0">
                <a:ea typeface="ＭＳ Ｐゴシック"/>
              </a:rPr>
              <a:t> of </a:t>
            </a:r>
            <a:r>
              <a:rPr lang="fr-FR" sz="1200" b="1" dirty="0" err="1">
                <a:ea typeface="ＭＳ Ｐゴシック"/>
              </a:rPr>
              <a:t>M</a:t>
            </a:r>
            <a:r>
              <a:rPr lang="fr-FR" sz="1200" b="1" dirty="0" err="1" smtClean="0">
                <a:ea typeface="ＭＳ Ｐゴシック"/>
              </a:rPr>
              <a:t>ember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is</a:t>
            </a:r>
            <a:r>
              <a:rPr lang="fr-FR" sz="1200" b="1" dirty="0" smtClean="0">
                <a:ea typeface="ＭＳ Ｐゴシック"/>
              </a:rPr>
              <a:t> not </a:t>
            </a:r>
            <a:r>
              <a:rPr lang="fr-FR" sz="1200" b="1" dirty="0" err="1" smtClean="0">
                <a:ea typeface="ＭＳ Ｐゴシック"/>
              </a:rPr>
              <a:t>displayed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correctly</a:t>
            </a:r>
            <a:r>
              <a:rPr lang="fr-FR" sz="1200" b="1" dirty="0" smtClean="0">
                <a:ea typeface="ＭＳ Ｐゴシック"/>
              </a:rPr>
              <a:t>. Display </a:t>
            </a:r>
            <a:r>
              <a:rPr lang="fr-FR" sz="1200" b="1" dirty="0" err="1" smtClean="0">
                <a:ea typeface="ＭＳ Ｐゴシック"/>
              </a:rPr>
              <a:t>always</a:t>
            </a:r>
            <a:r>
              <a:rPr lang="fr-FR" sz="1200" b="1" dirty="0" smtClean="0">
                <a:ea typeface="ＭＳ Ｐゴシック"/>
              </a:rPr>
              <a:t> ACTIVE </a:t>
            </a:r>
            <a:r>
              <a:rPr lang="fr-FR" sz="1200" b="1" dirty="0" err="1" smtClean="0">
                <a:ea typeface="ＭＳ Ｐゴシック"/>
              </a:rPr>
              <a:t>even</a:t>
            </a:r>
            <a:r>
              <a:rPr lang="fr-FR" sz="1200" b="1" dirty="0" smtClean="0">
                <a:ea typeface="ＭＳ Ｐゴシック"/>
              </a:rPr>
              <a:t> if healthcheck </a:t>
            </a:r>
            <a:r>
              <a:rPr lang="fr-FR" sz="1200" b="1" dirty="0" err="1" smtClean="0">
                <a:ea typeface="ＭＳ Ｐゴシック"/>
              </a:rPr>
              <a:t>detected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it</a:t>
            </a:r>
            <a:r>
              <a:rPr lang="fr-FR" sz="1200" b="1" dirty="0" smtClean="0">
                <a:ea typeface="ＭＳ Ｐゴシック"/>
              </a:rPr>
              <a:t> down. (</a:t>
            </a:r>
            <a:r>
              <a:rPr lang="fr-FR" sz="1200" b="1" dirty="0">
                <a:ea typeface="ＭＳ Ｐゴシック"/>
              </a:rPr>
              <a:t>bug 1501893)</a:t>
            </a:r>
            <a:endParaRPr lang="fr-FR" sz="1200" b="1" dirty="0" smtClean="0">
              <a:ea typeface="ＭＳ Ｐゴシック"/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839866" y="4864762"/>
            <a:ext cx="4262030" cy="345992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21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Validation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0" y="1960714"/>
            <a:ext cx="13124963" cy="41242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healthmonitor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type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f83c4571-1dfa-413a-b8b6-f686bd577cf6 | HTTP | True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+--------------------------------------+------+----------------+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healthmonitor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-show f83c4571-1dfa-413a-b8b6-f686bd577cf6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+----------------+---------------------------------------------------------------------------------------------------+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| Value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+----------------+---------------------------------------------------------------------------------------------------+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True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delay          | 3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expected_codes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200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http_method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| GET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| f83c4571-1dfa-413a-b8b6-f686bd577cf6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max_retries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| 3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pools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{"status": "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"",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"cfb77d4b-06da-4f65-a73b-d24aab09b0e4"}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40e97bec2b06462098b241f04a224167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timeout        | 3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type           | HTTP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url_path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/                                               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+----------------+---------------------------------------------------------------------------------------------------+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96640" y="5443613"/>
            <a:ext cx="336798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ea typeface="ＭＳ Ｐゴシック"/>
              </a:rPr>
              <a:t>Status</a:t>
            </a:r>
            <a:r>
              <a:rPr lang="fr-FR" sz="1200" b="1" dirty="0" smtClean="0">
                <a:ea typeface="ＭＳ Ｐゴシック"/>
              </a:rPr>
              <a:t> of Pool </a:t>
            </a:r>
            <a:r>
              <a:rPr lang="fr-FR" sz="1200" b="1" dirty="0" err="1" smtClean="0">
                <a:ea typeface="ＭＳ Ｐゴシック"/>
              </a:rPr>
              <a:t>is</a:t>
            </a:r>
            <a:r>
              <a:rPr lang="fr-FR" sz="1200" b="1" dirty="0" smtClean="0">
                <a:ea typeface="ＭＳ Ｐゴシック"/>
              </a:rPr>
              <a:t> not </a:t>
            </a:r>
            <a:r>
              <a:rPr lang="fr-FR" sz="1200" b="1" dirty="0" err="1" smtClean="0">
                <a:ea typeface="ＭＳ Ｐゴシック"/>
              </a:rPr>
              <a:t>displayed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correctly</a:t>
            </a:r>
            <a:r>
              <a:rPr lang="fr-FR" sz="1200" b="1" dirty="0" smtClean="0">
                <a:ea typeface="ＭＳ Ｐゴシック"/>
              </a:rPr>
              <a:t>. Display </a:t>
            </a:r>
            <a:r>
              <a:rPr lang="fr-FR" sz="1200" b="1" dirty="0" err="1" smtClean="0">
                <a:ea typeface="ＭＳ Ｐゴシック"/>
              </a:rPr>
              <a:t>always</a:t>
            </a:r>
            <a:r>
              <a:rPr lang="fr-FR" sz="1200" b="1" dirty="0" smtClean="0">
                <a:ea typeface="ＭＳ Ｐゴシック"/>
              </a:rPr>
              <a:t> ACTIVE </a:t>
            </a:r>
            <a:r>
              <a:rPr lang="fr-FR" sz="1200" b="1" dirty="0" err="1" smtClean="0">
                <a:ea typeface="ＭＳ Ｐゴシック"/>
              </a:rPr>
              <a:t>even</a:t>
            </a:r>
            <a:r>
              <a:rPr lang="fr-FR" sz="1200" b="1" dirty="0" smtClean="0">
                <a:ea typeface="ＭＳ Ｐゴシック"/>
              </a:rPr>
              <a:t> if healthcheck </a:t>
            </a:r>
            <a:r>
              <a:rPr lang="fr-FR" sz="1200" b="1" dirty="0" err="1" smtClean="0">
                <a:ea typeface="ＭＳ Ｐゴシック"/>
              </a:rPr>
              <a:t>detected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it</a:t>
            </a:r>
            <a:r>
              <a:rPr lang="fr-FR" sz="1200" b="1" dirty="0" smtClean="0">
                <a:ea typeface="ＭＳ Ｐゴシック"/>
              </a:rPr>
              <a:t> down. (</a:t>
            </a:r>
            <a:r>
              <a:rPr lang="fr-FR" sz="1200" b="1" dirty="0">
                <a:ea typeface="ＭＳ Ｐゴシック"/>
              </a:rPr>
              <a:t>bug 1501893)</a:t>
            </a:r>
            <a:endParaRPr lang="fr-FR" sz="1200" b="1" dirty="0" smtClean="0">
              <a:ea typeface="ＭＳ Ｐゴシック"/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 flipV="1">
            <a:off x="3621026" y="5138928"/>
            <a:ext cx="2575614" cy="62785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7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OpenStack Validation (5/5)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Load Balancer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0" y="1960714"/>
            <a:ext cx="13124963" cy="486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-list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+--------------------------------------+----------+----------+----------+----------------+--------+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| address  | protocol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status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+--------------------------------------+----------+----------+----------+----------------+--------+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72e870db-259f-4d55-8041-7834bfdd3c79 | VIP-Web1 | 10.1.1.5 | HTTP     | True           | ACTIVE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+--------------------------------------+----------+----------+----------+----------------+--------+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-show VIP-Web1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| Value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10.1.1.5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True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connection_limit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| -1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description         |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| 72e870db-259f-4d55-8041-7834bfdd3c79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| VIP-Web1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pool_id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cfb77d4b-06da-4f65-a73b-d24aab09b0e4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8dcf5d54-0cf4-435d-96eb-d1a16f4b3a64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protocol            | HTTP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protocol_port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80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session_persistence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status_description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|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a8175a61-9162-4253-971d-9e675aba3cbf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40e97bec2b06462098b241f04a224167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53256" y="5427396"/>
            <a:ext cx="3367983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ea typeface="ＭＳ Ｐゴシック"/>
              </a:rPr>
              <a:t>Status</a:t>
            </a:r>
            <a:r>
              <a:rPr lang="fr-FR" sz="1200" b="1" dirty="0" smtClean="0">
                <a:ea typeface="ＭＳ Ｐゴシック"/>
              </a:rPr>
              <a:t> of VIP </a:t>
            </a:r>
            <a:r>
              <a:rPr lang="fr-FR" sz="1200" b="1" dirty="0" err="1" smtClean="0">
                <a:ea typeface="ＭＳ Ｐゴシック"/>
              </a:rPr>
              <a:t>is</a:t>
            </a:r>
            <a:r>
              <a:rPr lang="fr-FR" sz="1200" b="1" dirty="0" smtClean="0">
                <a:ea typeface="ＭＳ Ｐゴシック"/>
              </a:rPr>
              <a:t> not </a:t>
            </a:r>
            <a:r>
              <a:rPr lang="fr-FR" sz="1200" b="1" dirty="0" err="1" smtClean="0">
                <a:ea typeface="ＭＳ Ｐゴシック"/>
              </a:rPr>
              <a:t>displayed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correctly</a:t>
            </a:r>
            <a:r>
              <a:rPr lang="fr-FR" sz="1200" b="1" dirty="0" smtClean="0">
                <a:ea typeface="ＭＳ Ｐゴシック"/>
              </a:rPr>
              <a:t>. Display </a:t>
            </a:r>
            <a:r>
              <a:rPr lang="fr-FR" sz="1200" b="1" dirty="0" err="1" smtClean="0">
                <a:ea typeface="ＭＳ Ｐゴシック"/>
              </a:rPr>
              <a:t>always</a:t>
            </a:r>
            <a:r>
              <a:rPr lang="fr-FR" sz="1200" b="1" dirty="0" smtClean="0">
                <a:ea typeface="ＭＳ Ｐゴシック"/>
              </a:rPr>
              <a:t> ACTIVE </a:t>
            </a:r>
            <a:r>
              <a:rPr lang="fr-FR" sz="1200" b="1" dirty="0" err="1" smtClean="0">
                <a:ea typeface="ＭＳ Ｐゴシック"/>
              </a:rPr>
              <a:t>even</a:t>
            </a:r>
            <a:r>
              <a:rPr lang="fr-FR" sz="1200" b="1" dirty="0" smtClean="0">
                <a:ea typeface="ＭＳ Ｐゴシック"/>
              </a:rPr>
              <a:t> if healthcheck </a:t>
            </a:r>
            <a:r>
              <a:rPr lang="fr-FR" sz="1200" b="1" dirty="0" err="1" smtClean="0">
                <a:ea typeface="ＭＳ Ｐゴシック"/>
              </a:rPr>
              <a:t>detected</a:t>
            </a:r>
            <a:r>
              <a:rPr lang="fr-FR" sz="1200" b="1" dirty="0" smtClean="0">
                <a:ea typeface="ＭＳ Ｐゴシック"/>
              </a:rPr>
              <a:t> </a:t>
            </a:r>
            <a:r>
              <a:rPr lang="fr-FR" sz="1200" b="1" dirty="0" err="1" smtClean="0">
                <a:ea typeface="ＭＳ Ｐゴシック"/>
              </a:rPr>
              <a:t>it</a:t>
            </a:r>
            <a:r>
              <a:rPr lang="fr-FR" sz="1200" b="1" dirty="0" smtClean="0">
                <a:ea typeface="ＭＳ Ｐゴシック"/>
              </a:rPr>
              <a:t> down. (</a:t>
            </a:r>
            <a:r>
              <a:rPr lang="fr-FR" sz="1200" b="1" dirty="0">
                <a:ea typeface="ＭＳ Ｐゴシック"/>
              </a:rPr>
              <a:t>bug 1501893)</a:t>
            </a:r>
            <a:endParaRPr lang="fr-FR" sz="1200" b="1" dirty="0" smtClean="0">
              <a:ea typeface="ＭＳ Ｐゴシック"/>
            </a:endParaRPr>
          </a:p>
        </p:txBody>
      </p:sp>
      <p:cxnSp>
        <p:nvCxnSpPr>
          <p:cNvPr id="8" name="Straight Arrow Connector 7"/>
          <p:cNvCxnSpPr>
            <a:stCxn id="7" idx="1"/>
          </p:cNvCxnSpPr>
          <p:nvPr/>
        </p:nvCxnSpPr>
        <p:spPr>
          <a:xfrm flipH="1">
            <a:off x="2971800" y="5750562"/>
            <a:ext cx="3581456" cy="222586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75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Important configuration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NSX-v plugin configuration (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/neutron/plugins/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/nsxv.ini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Section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nsxv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548400" lvl="2" indent="0">
              <a:buNone/>
            </a:pPr>
            <a:r>
              <a:rPr lang="en-US" dirty="0" smtClean="0"/>
              <a:t>Main settings: NSX-</a:t>
            </a:r>
            <a:r>
              <a:rPr lang="en-US" dirty="0" err="1" smtClean="0"/>
              <a:t>Mgr</a:t>
            </a:r>
            <a:r>
              <a:rPr lang="en-US" dirty="0" smtClean="0"/>
              <a:t> information, Compute-Cluster, External Network, # of pre-deployed Edges/DLR, </a:t>
            </a:r>
            <a:r>
              <a:rPr lang="en-US" dirty="0" err="1" smtClean="0"/>
              <a:t>MetaData</a:t>
            </a:r>
            <a:r>
              <a:rPr lang="en-US" dirty="0" smtClean="0"/>
              <a:t> configuration settings.</a:t>
            </a:r>
          </a:p>
          <a:p>
            <a:pPr marL="548400" lvl="2" indent="0">
              <a:buNone/>
            </a:pPr>
            <a:r>
              <a:rPr lang="en-US" dirty="0" smtClean="0"/>
              <a:t>Example in the Notes.</a:t>
            </a:r>
          </a:p>
          <a:p>
            <a:endParaRPr lang="fr-FR" dirty="0" smtClean="0"/>
          </a:p>
          <a:p>
            <a:r>
              <a:rPr lang="fr-FR" dirty="0" smtClean="0"/>
              <a:t>Neutron configuration </a:t>
            </a:r>
            <a:r>
              <a:rPr lang="en-US" dirty="0"/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/neutron/</a:t>
            </a:r>
            <a:r>
              <a:rPr lang="en-US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neutron.conf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NSX-v plugin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core_plugin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neutron.plugins.vmware.plugin.NsxVPlugin</a:t>
            </a:r>
            <a:r>
              <a:rPr lang="en-US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VIO Neutron configuration </a:t>
            </a:r>
            <a:r>
              <a:rPr lang="en-US" dirty="0"/>
              <a:t>(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/opt/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vmware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vio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omjs.properties</a:t>
            </a:r>
            <a:r>
              <a:rPr lang="en-US" dirty="0"/>
              <a:t>)</a:t>
            </a:r>
          </a:p>
          <a:p>
            <a:pPr lvl="1"/>
            <a:r>
              <a:rPr lang="fr-FR" dirty="0" err="1" smtClean="0"/>
              <a:t>Useful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deploy</a:t>
            </a:r>
            <a:r>
              <a:rPr lang="fr-FR" dirty="0" smtClean="0"/>
              <a:t> a "</a:t>
            </a:r>
            <a:r>
              <a:rPr lang="fr-FR" dirty="0" err="1" smtClean="0"/>
              <a:t>smaller</a:t>
            </a:r>
            <a:r>
              <a:rPr lang="fr-FR" dirty="0" smtClean="0"/>
              <a:t>" version of VIO</a:t>
            </a:r>
          </a:p>
          <a:p>
            <a:pPr marL="548400" lvl="2" indent="0">
              <a:buNone/>
            </a:pPr>
            <a:r>
              <a:rPr lang="fr-FR" dirty="0" err="1" smtClean="0"/>
              <a:t>Example</a:t>
            </a:r>
            <a:r>
              <a:rPr lang="fr-FR" dirty="0" smtClean="0"/>
              <a:t> of settings </a:t>
            </a:r>
            <a:r>
              <a:rPr lang="fr-FR" dirty="0" err="1" smtClean="0"/>
              <a:t>changed</a:t>
            </a:r>
            <a:r>
              <a:rPr lang="fr-FR" dirty="0" smtClean="0"/>
              <a:t> in the Notes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01981" y="5712869"/>
            <a:ext cx="7952819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User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write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in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those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files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NOT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supported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(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only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PSO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allowed</a:t>
            </a:r>
            <a:r>
              <a:rPr lang="fr-FR" sz="2000" b="1" dirty="0">
                <a:solidFill>
                  <a:schemeClr val="tx2"/>
                </a:solidFill>
                <a:ea typeface="ＭＳ Ｐゴシック"/>
              </a:rPr>
              <a:t>)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.</a:t>
            </a:r>
          </a:p>
          <a:p>
            <a:pPr algn="ctr" fontAlgn="base">
              <a:spcBef>
                <a:spcPct val="0"/>
              </a:spcBef>
              <a:spcAft>
                <a:spcPct val="40000"/>
              </a:spcAft>
            </a:pP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!!!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Only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read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of the files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2000" b="1" dirty="0" err="1" smtClean="0">
                <a:solidFill>
                  <a:schemeClr val="tx2"/>
                </a:solidFill>
                <a:ea typeface="ＭＳ Ｐゴシック"/>
              </a:rPr>
              <a:t>supported</a:t>
            </a:r>
            <a:r>
              <a:rPr lang="fr-FR" sz="2000" b="1" dirty="0" smtClean="0">
                <a:solidFill>
                  <a:schemeClr val="tx2"/>
                </a:solidFill>
                <a:ea typeface="ＭＳ Ｐゴシック"/>
              </a:rPr>
              <a:t> !!!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LBaaS</a:t>
            </a:r>
            <a:r>
              <a:rPr lang="fr-FR" dirty="0" smtClean="0"/>
              <a:t> pool </a:t>
            </a:r>
            <a:r>
              <a:rPr lang="fr-FR" dirty="0" err="1" smtClean="0"/>
              <a:t>created</a:t>
            </a:r>
            <a:endParaRPr lang="fr-FR" dirty="0"/>
          </a:p>
          <a:p>
            <a:pPr lvl="1"/>
            <a:r>
              <a:rPr lang="fr-FR" dirty="0"/>
              <a:t>One NSX </a:t>
            </a:r>
            <a:r>
              <a:rPr lang="fr-FR" dirty="0" err="1"/>
              <a:t>Edge</a:t>
            </a:r>
            <a:r>
              <a:rPr lang="fr-FR" dirty="0"/>
              <a:t> LB Pool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in the Exclusive </a:t>
            </a:r>
            <a:r>
              <a:rPr lang="fr-FR" dirty="0" err="1"/>
              <a:t>Edge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194" y="2039585"/>
            <a:ext cx="9910319" cy="38578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5493" y="3695700"/>
            <a:ext cx="7246059" cy="172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06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</a:t>
            </a:r>
            <a:r>
              <a:rPr lang="en-US" dirty="0"/>
              <a:t>2</a:t>
            </a:r>
            <a:r>
              <a:rPr lang="en-US" dirty="0" smtClean="0"/>
              <a:t>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LBaaS</a:t>
            </a:r>
            <a:r>
              <a:rPr lang="fr-FR" dirty="0" smtClean="0"/>
              <a:t> Healthcheck </a:t>
            </a:r>
            <a:r>
              <a:rPr lang="fr-FR" dirty="0" err="1" smtClean="0"/>
              <a:t>created</a:t>
            </a:r>
            <a:r>
              <a:rPr lang="fr-FR" dirty="0" smtClean="0"/>
              <a:t> and </a:t>
            </a:r>
            <a:r>
              <a:rPr lang="fr-FR" dirty="0" err="1" smtClean="0"/>
              <a:t>associated</a:t>
            </a:r>
            <a:r>
              <a:rPr lang="fr-FR" dirty="0" smtClean="0"/>
              <a:t> to a pool</a:t>
            </a:r>
            <a:endParaRPr lang="fr-FR" dirty="0"/>
          </a:p>
          <a:p>
            <a:pPr lvl="1"/>
            <a:r>
              <a:rPr lang="fr-FR" dirty="0" smtClean="0"/>
              <a:t>One NSX </a:t>
            </a:r>
            <a:r>
              <a:rPr lang="fr-FR" dirty="0" err="1" smtClean="0"/>
              <a:t>Edge</a:t>
            </a:r>
            <a:r>
              <a:rPr lang="fr-FR" dirty="0" smtClean="0"/>
              <a:t> LB Monitor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the Exclusive </a:t>
            </a:r>
            <a:r>
              <a:rPr lang="fr-FR" dirty="0" err="1" smtClean="0"/>
              <a:t>Edge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971" y="2018464"/>
            <a:ext cx="9524538" cy="38578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5493" y="3677412"/>
            <a:ext cx="7502091" cy="163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72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What happens in the backend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LBaaS</a:t>
            </a:r>
            <a:r>
              <a:rPr lang="fr-FR" dirty="0" smtClean="0"/>
              <a:t> VIP </a:t>
            </a:r>
            <a:r>
              <a:rPr lang="fr-FR" dirty="0" err="1" smtClean="0"/>
              <a:t>created</a:t>
            </a:r>
            <a:endParaRPr lang="fr-FR" dirty="0"/>
          </a:p>
          <a:p>
            <a:pPr lvl="1"/>
            <a:r>
              <a:rPr lang="fr-FR" dirty="0" smtClean="0"/>
              <a:t>One NSX </a:t>
            </a:r>
            <a:r>
              <a:rPr lang="fr-FR" dirty="0" err="1" smtClean="0"/>
              <a:t>Edge</a:t>
            </a:r>
            <a:r>
              <a:rPr lang="fr-FR" dirty="0" smtClean="0"/>
              <a:t> VIP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the Exclusive </a:t>
            </a:r>
            <a:r>
              <a:rPr lang="fr-FR" dirty="0" err="1" smtClean="0"/>
              <a:t>Edge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05" y="2052886"/>
            <a:ext cx="9584548" cy="355777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85493" y="3677412"/>
            <a:ext cx="7651878" cy="189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669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Load </a:t>
            </a:r>
            <a:r>
              <a:rPr lang="fr-FR" dirty="0" err="1" smtClean="0"/>
              <a:t>Balancing</a:t>
            </a:r>
            <a:r>
              <a:rPr lang="fr-FR" dirty="0" smtClean="0"/>
              <a:t>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u="sng" dirty="0" smtClean="0"/>
              <a:t>Bug:</a:t>
            </a:r>
          </a:p>
          <a:p>
            <a:pPr lvl="1"/>
            <a:r>
              <a:rPr lang="en-US" dirty="0" err="1"/>
              <a:t>LBaaS</a:t>
            </a:r>
            <a:r>
              <a:rPr lang="en-US" dirty="0"/>
              <a:t> status of VIP/server is not displayed correctly in </a:t>
            </a:r>
            <a:r>
              <a:rPr lang="en-US" dirty="0" smtClean="0"/>
              <a:t>OpenStack </a:t>
            </a:r>
            <a:r>
              <a:rPr lang="en-US" dirty="0"/>
              <a:t>(bug 1501893)</a:t>
            </a:r>
            <a:endParaRPr lang="fr-FR" dirty="0" smtClean="0"/>
          </a:p>
          <a:p>
            <a:r>
              <a:rPr lang="fr-FR" u="sng" dirty="0" smtClean="0"/>
              <a:t>Limitation:</a:t>
            </a:r>
          </a:p>
          <a:p>
            <a:pPr lvl="1"/>
            <a:r>
              <a:rPr lang="fr-FR" dirty="0" smtClean="0"/>
              <a:t>No Horizon UI </a:t>
            </a:r>
            <a:r>
              <a:rPr lang="fr-FR" dirty="0" err="1" smtClean="0"/>
              <a:t>available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1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/>
              <a:t>Metadata</a:t>
            </a:r>
            <a:r>
              <a:rPr lang="fr-FR" dirty="0" smtClean="0"/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/>
          <p:nvPr/>
        </p:nvCxnSpPr>
        <p:spPr bwMode="auto">
          <a:xfrm flipH="1">
            <a:off x="2642640" y="3327322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H="1">
            <a:off x="2657754" y="2875117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H="1">
            <a:off x="2642640" y="4108822"/>
            <a:ext cx="38421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>
            <a:off x="3295142" y="33294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225997" cy="812800"/>
          </a:xfrm>
        </p:spPr>
        <p:txBody>
          <a:bodyPr/>
          <a:lstStyle/>
          <a:p>
            <a:r>
              <a:rPr lang="fr-FR" dirty="0" err="1" smtClean="0"/>
              <a:t>Metadata</a:t>
            </a:r>
            <a:r>
              <a:rPr lang="fr-FR" dirty="0" smtClean="0"/>
              <a:t> Service </a:t>
            </a:r>
            <a:r>
              <a:rPr lang="en-US" dirty="0" smtClean="0"/>
              <a:t>– Tenant network </a:t>
            </a:r>
            <a:r>
              <a:rPr lang="en-US" u="sng" dirty="0" smtClean="0"/>
              <a:t>with LR Shared (or Exclusive)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Configuration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by the Neutron NSX-v plugin</a:t>
            </a:r>
            <a:endParaRPr lang="fr-FR" dirty="0"/>
          </a:p>
          <a:p>
            <a:pPr lvl="2"/>
            <a:endParaRPr lang="fr-FR" dirty="0"/>
          </a:p>
        </p:txBody>
      </p:sp>
      <p:cxnSp>
        <p:nvCxnSpPr>
          <p:cNvPr id="66" name="Straight Connector 65"/>
          <p:cNvCxnSpPr/>
          <p:nvPr/>
        </p:nvCxnSpPr>
        <p:spPr bwMode="auto">
          <a:xfrm flipH="1" flipV="1">
            <a:off x="4142692" y="426613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4142691" y="384316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 flipV="1">
            <a:off x="6196620" y="426613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6721291" y="3831518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45684" y="3304743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045683" y="288177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Straight Connector 71"/>
          <p:cNvCxnSpPr>
            <a:endCxn id="74" idx="0"/>
          </p:cNvCxnSpPr>
          <p:nvPr/>
        </p:nvCxnSpPr>
        <p:spPr bwMode="auto">
          <a:xfrm flipH="1">
            <a:off x="4644996" y="426613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3" name="Group 72"/>
          <p:cNvGrpSpPr/>
          <p:nvPr/>
        </p:nvGrpSpPr>
        <p:grpSpPr>
          <a:xfrm>
            <a:off x="4462116" y="4469407"/>
            <a:ext cx="365760" cy="365760"/>
            <a:chOff x="7882780" y="2019910"/>
            <a:chExt cx="457200" cy="457200"/>
          </a:xfrm>
        </p:grpSpPr>
        <p:sp>
          <p:nvSpPr>
            <p:cNvPr id="74" name="Rounded Rectangle 7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0" name="Straight Connector 79"/>
          <p:cNvCxnSpPr>
            <a:endCxn id="82" idx="0"/>
          </p:cNvCxnSpPr>
          <p:nvPr/>
        </p:nvCxnSpPr>
        <p:spPr bwMode="auto">
          <a:xfrm flipH="1">
            <a:off x="5214919" y="426613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5032039" y="4465934"/>
            <a:ext cx="365760" cy="365760"/>
            <a:chOff x="7882780" y="2019910"/>
            <a:chExt cx="457200" cy="457200"/>
          </a:xfrm>
        </p:grpSpPr>
        <p:sp>
          <p:nvSpPr>
            <p:cNvPr id="82" name="Rounded Rectangle 8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Straight Connector 83"/>
          <p:cNvCxnSpPr>
            <a:endCxn id="86" idx="0"/>
          </p:cNvCxnSpPr>
          <p:nvPr/>
        </p:nvCxnSpPr>
        <p:spPr bwMode="auto">
          <a:xfrm flipH="1">
            <a:off x="6642558" y="425989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5" name="Group 84"/>
          <p:cNvGrpSpPr/>
          <p:nvPr/>
        </p:nvGrpSpPr>
        <p:grpSpPr>
          <a:xfrm>
            <a:off x="6459678" y="4463165"/>
            <a:ext cx="365760" cy="365760"/>
            <a:chOff x="7882780" y="2019910"/>
            <a:chExt cx="457200" cy="457200"/>
          </a:xfrm>
        </p:grpSpPr>
        <p:sp>
          <p:nvSpPr>
            <p:cNvPr id="86" name="Rounded Rectangle 8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Straight Connector 89"/>
          <p:cNvCxnSpPr>
            <a:endCxn id="92" idx="0"/>
          </p:cNvCxnSpPr>
          <p:nvPr/>
        </p:nvCxnSpPr>
        <p:spPr bwMode="auto">
          <a:xfrm flipH="1">
            <a:off x="7212481" y="425989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029601" y="4459692"/>
            <a:ext cx="365760" cy="365760"/>
            <a:chOff x="7882780" y="2019910"/>
            <a:chExt cx="457200" cy="457200"/>
          </a:xfrm>
        </p:grpSpPr>
        <p:sp>
          <p:nvSpPr>
            <p:cNvPr id="92" name="Rounded Rectangle 9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4" name="Elbow Connector 93"/>
          <p:cNvCxnSpPr/>
          <p:nvPr/>
        </p:nvCxnSpPr>
        <p:spPr>
          <a:xfrm rot="16200000" flipH="1">
            <a:off x="6020233" y="3857854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 rot="5400000">
            <a:off x="5434844" y="3910385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endCxn id="101" idx="0"/>
          </p:cNvCxnSpPr>
          <p:nvPr/>
        </p:nvCxnSpPr>
        <p:spPr bwMode="auto">
          <a:xfrm flipH="1">
            <a:off x="5916934" y="3304743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6110961" y="3536136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H="1" flipV="1">
            <a:off x="3657976" y="3788327"/>
            <a:ext cx="2086604" cy="506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3860461" y="338185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7" y="3533970"/>
            <a:ext cx="498973" cy="49897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 bwMode="auto">
          <a:xfrm>
            <a:off x="6379452" y="1823420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6411438" y="2580371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6072573" y="217914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Box 104"/>
          <p:cNvSpPr txBox="1"/>
          <p:nvPr/>
        </p:nvSpPr>
        <p:spPr>
          <a:xfrm>
            <a:off x="6644753" y="21335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397799" y="4032944"/>
            <a:ext cx="346781" cy="436463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4083265" y="3367999"/>
            <a:ext cx="1523266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467019" y="3813135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095813" y="3813134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467019" y="3533694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.7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736652" y="426613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Edge2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081829"/>
            <a:ext cx="498973" cy="498973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 bwMode="auto">
          <a:xfrm flipH="1">
            <a:off x="3657976" y="2877279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flipH="1">
            <a:off x="3295142" y="41109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863329"/>
            <a:ext cx="498973" cy="49897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2713925" y="347468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Edge1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321390" y="3079602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310820" y="3869206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91970" y="2455617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Internal-Mgt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192.168.70.0/24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26459" y="3158430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670868" y="3081393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660298" y="3870997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.63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2289523" y="3440459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ectangle 142"/>
          <p:cNvSpPr/>
          <p:nvPr/>
        </p:nvSpPr>
        <p:spPr>
          <a:xfrm>
            <a:off x="1344619" y="3117261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497019" y="3269661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205018" y="3991990"/>
            <a:ext cx="36099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.67</a:t>
            </a:r>
          </a:p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.68</a:t>
            </a:r>
          </a:p>
        </p:txBody>
      </p:sp>
      <p:cxnSp>
        <p:nvCxnSpPr>
          <p:cNvPr id="146" name="Straight Connector 145"/>
          <p:cNvCxnSpPr/>
          <p:nvPr/>
        </p:nvCxnSpPr>
        <p:spPr bwMode="auto">
          <a:xfrm flipH="1">
            <a:off x="2268082" y="4427908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Rectangle 146"/>
          <p:cNvSpPr/>
          <p:nvPr/>
        </p:nvSpPr>
        <p:spPr>
          <a:xfrm>
            <a:off x="1323178" y="4104710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475578" y="4257110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CTRL01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H="1" flipV="1">
            <a:off x="3398338" y="3316432"/>
            <a:ext cx="694396" cy="4896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3359800" y="3365398"/>
            <a:ext cx="732934" cy="567977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2353256" y="3387528"/>
            <a:ext cx="563816" cy="6227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9" idx="1"/>
          </p:cNvCxnSpPr>
          <p:nvPr/>
        </p:nvCxnSpPr>
        <p:spPr>
          <a:xfrm flipH="1" flipV="1">
            <a:off x="2337195" y="3580802"/>
            <a:ext cx="323103" cy="41330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1"/>
          </p:cNvCxnSpPr>
          <p:nvPr/>
        </p:nvCxnSpPr>
        <p:spPr>
          <a:xfrm flipH="1">
            <a:off x="2155061" y="3994108"/>
            <a:ext cx="505237" cy="13410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39" idx="1"/>
          </p:cNvCxnSpPr>
          <p:nvPr/>
        </p:nvCxnSpPr>
        <p:spPr>
          <a:xfrm flipH="1">
            <a:off x="2274745" y="3994108"/>
            <a:ext cx="385553" cy="36344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81579" y="3113377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Active/Standby</a:t>
            </a: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VIO LB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53800" y="415032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</a:t>
            </a:r>
          </a:p>
          <a:p>
            <a:pPr algn="ctr"/>
            <a:r>
              <a:rPr lang="fr-F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5606531" y="4324221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4282694" y="2947732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2375557" y="284684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2415095" y="43140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4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7" name="Content Placeholder 5"/>
          <p:cNvSpPr txBox="1">
            <a:spLocks/>
          </p:cNvSpPr>
          <p:nvPr/>
        </p:nvSpPr>
        <p:spPr>
          <a:xfrm>
            <a:off x="7857376" y="2077635"/>
            <a:ext cx="4314098" cy="1671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dirty="0" err="1" smtClean="0"/>
              <a:t>Metadata</a:t>
            </a:r>
            <a:r>
              <a:rPr lang="fr-FR" sz="1800" u="sng" dirty="0" smtClean="0"/>
              <a:t> </a:t>
            </a:r>
            <a:r>
              <a:rPr lang="fr-FR" sz="1800" u="sng" dirty="0" err="1" smtClean="0"/>
              <a:t>packet</a:t>
            </a:r>
            <a:r>
              <a:rPr lang="fr-FR" sz="1800" u="sng" dirty="0" smtClean="0"/>
              <a:t> flow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VM </a:t>
            </a:r>
            <a:r>
              <a:rPr lang="fr-FR" sz="1600" dirty="0" err="1" smtClean="0"/>
              <a:t>sends</a:t>
            </a:r>
            <a:r>
              <a:rPr lang="fr-FR" sz="1600" dirty="0" smtClean="0"/>
              <a:t> a </a:t>
            </a:r>
            <a:r>
              <a:rPr lang="fr-FR" sz="1600" dirty="0" err="1" smtClean="0"/>
              <a:t>metadata</a:t>
            </a:r>
            <a:r>
              <a:rPr lang="fr-FR" sz="1600" dirty="0" smtClean="0"/>
              <a:t> </a:t>
            </a:r>
            <a:r>
              <a:rPr lang="fr-FR" sz="1600" dirty="0" err="1" smtClean="0"/>
              <a:t>request</a:t>
            </a:r>
            <a:r>
              <a:rPr lang="fr-FR" sz="1600" dirty="0" smtClean="0"/>
              <a:t> to </a:t>
            </a:r>
            <a:r>
              <a:rPr lang="fr-FR" sz="1600" dirty="0" err="1" smtClean="0"/>
              <a:t>its</a:t>
            </a:r>
            <a:r>
              <a:rPr lang="fr-FR" sz="1600" dirty="0" smtClean="0"/>
              <a:t> </a:t>
            </a:r>
            <a:r>
              <a:rPr lang="fr-FR" sz="1600" dirty="0" err="1" smtClean="0"/>
              <a:t>dgw</a:t>
            </a:r>
            <a:endParaRPr lang="fr-FR" dirty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[10.1.1.11 </a:t>
            </a:r>
            <a:r>
              <a:rPr lang="fr-FR" sz="1400" dirty="0"/>
              <a:t>=&gt; </a:t>
            </a:r>
            <a:r>
              <a:rPr lang="fr-FR" sz="1400" dirty="0" smtClean="0"/>
              <a:t>169.254.169.254:80]</a:t>
            </a:r>
            <a:endParaRPr lang="fr-FR" sz="1400" dirty="0"/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err="1" smtClean="0"/>
              <a:t>Shared-Edge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169.254.169.254:80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Metadata-Edges</a:t>
            </a:r>
            <a:endParaRPr lang="fr-FR" sz="1400" dirty="0" smtClean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[169.254.128.7 </a:t>
            </a:r>
            <a:r>
              <a:rPr lang="fr-FR" sz="1400" dirty="0"/>
              <a:t>=&gt; </a:t>
            </a:r>
            <a:r>
              <a:rPr lang="fr-FR" sz="1400" dirty="0" smtClean="0"/>
              <a:t>169.254.128.2:8775]</a:t>
            </a:r>
            <a:endParaRPr lang="fr-FR" sz="1400" dirty="0"/>
          </a:p>
          <a:p>
            <a:pPr marL="502700" lvl="2" indent="0">
              <a:buNone/>
            </a:pPr>
            <a:r>
              <a:rPr lang="fr-FR" sz="1400" i="1" dirty="0" smtClean="0"/>
              <a:t>Note: Information on HTTP headers </a:t>
            </a:r>
            <a:r>
              <a:rPr lang="fr-FR" sz="1400" i="1" dirty="0" err="1" smtClean="0"/>
              <a:t>injected</a:t>
            </a:r>
            <a:r>
              <a:rPr lang="fr-FR" sz="1400" i="1" dirty="0" smtClean="0"/>
              <a:t> in the notes.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err="1" smtClean="0"/>
              <a:t>Metadata-Edge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VIO-LB-VIP</a:t>
            </a:r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[192.168.70.62 </a:t>
            </a:r>
            <a:r>
              <a:rPr lang="fr-FR" sz="1400" dirty="0"/>
              <a:t>=&gt; </a:t>
            </a:r>
            <a:r>
              <a:rPr lang="fr-FR" sz="1400" dirty="0" smtClean="0"/>
              <a:t>192.168.70.61:8775</a:t>
            </a:r>
            <a:r>
              <a:rPr lang="fr-FR" sz="1400" dirty="0"/>
              <a:t>]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VIO-LB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/>
              <a:t>with</a:t>
            </a:r>
            <a:r>
              <a:rPr lang="fr-FR" sz="1600" dirty="0"/>
              <a:t> VIP and </a:t>
            </a:r>
            <a:r>
              <a:rPr lang="fr-FR" sz="1600" dirty="0" err="1"/>
              <a:t>load</a:t>
            </a:r>
            <a:r>
              <a:rPr lang="fr-FR" sz="1600" dirty="0"/>
              <a:t> balances </a:t>
            </a:r>
            <a:r>
              <a:rPr lang="fr-FR" sz="1600" dirty="0" err="1"/>
              <a:t>it</a:t>
            </a:r>
            <a:r>
              <a:rPr lang="fr-FR" sz="1600" dirty="0"/>
              <a:t> to </a:t>
            </a:r>
            <a:r>
              <a:rPr lang="fr-FR" sz="1600" dirty="0" smtClean="0"/>
              <a:t>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VIO-</a:t>
            </a:r>
            <a:r>
              <a:rPr lang="fr-FR" sz="1600" dirty="0" err="1" smtClean="0"/>
              <a:t>Controllers</a:t>
            </a:r>
            <a:endParaRPr lang="fr-FR" sz="1600" dirty="0"/>
          </a:p>
          <a:p>
            <a:pPr marL="502700" lvl="2" indent="0">
              <a:buNone/>
            </a:pPr>
            <a:r>
              <a:rPr lang="fr-FR" sz="1400" dirty="0"/>
              <a:t>	[</a:t>
            </a:r>
            <a:r>
              <a:rPr lang="fr-FR" sz="1400" dirty="0" smtClean="0"/>
              <a:t>192.168.70.61 </a:t>
            </a:r>
            <a:r>
              <a:rPr lang="fr-FR" sz="1400" dirty="0"/>
              <a:t>=&gt; </a:t>
            </a:r>
            <a:r>
              <a:rPr lang="fr-FR" sz="1400" dirty="0" smtClean="0"/>
              <a:t>192.168.70.67:8775</a:t>
            </a:r>
            <a:r>
              <a:rPr lang="fr-FR" sz="1400" dirty="0"/>
              <a:t>]</a:t>
            </a:r>
          </a:p>
          <a:p>
            <a:pPr marL="617100" lvl="1" indent="-342900">
              <a:buFont typeface="+mj-lt"/>
              <a:buAutoNum type="arabicPeriod"/>
            </a:pPr>
            <a:endParaRPr lang="fr-FR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/>
          <p:nvPr/>
        </p:nvCxnSpPr>
        <p:spPr bwMode="auto">
          <a:xfrm flipH="1">
            <a:off x="2566645" y="4776257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H="1">
            <a:off x="2581759" y="4324052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H="1">
            <a:off x="2566645" y="5557757"/>
            <a:ext cx="38421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>
            <a:off x="3219147" y="4778419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Metadata</a:t>
            </a:r>
            <a:r>
              <a:rPr lang="fr-FR" dirty="0" smtClean="0"/>
              <a:t> Service </a:t>
            </a:r>
            <a:r>
              <a:rPr lang="en-US" dirty="0" smtClean="0"/>
              <a:t>– Tenant network </a:t>
            </a:r>
            <a:r>
              <a:rPr lang="en-US" u="sng" dirty="0" smtClean="0"/>
              <a:t>with LR Distributed</a:t>
            </a:r>
            <a:endParaRPr lang="en-US" u="sn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Configuration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by the Neutron NSX-v plugin</a:t>
            </a:r>
            <a:endParaRPr lang="fr-FR" dirty="0"/>
          </a:p>
          <a:p>
            <a:pPr lvl="2"/>
            <a:endParaRPr lang="fr-FR" dirty="0"/>
          </a:p>
        </p:txBody>
      </p:sp>
      <p:cxnSp>
        <p:nvCxnSpPr>
          <p:cNvPr id="66" name="Straight Connector 65"/>
          <p:cNvCxnSpPr/>
          <p:nvPr/>
        </p:nvCxnSpPr>
        <p:spPr bwMode="auto">
          <a:xfrm flipH="1" flipV="1">
            <a:off x="4167852" y="5351469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TextBox 66"/>
          <p:cNvSpPr txBox="1"/>
          <p:nvPr/>
        </p:nvSpPr>
        <p:spPr>
          <a:xfrm>
            <a:off x="4167851" y="492850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 flipH="1">
            <a:off x="6221780" y="5351469"/>
            <a:ext cx="1697269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6746451" y="4916851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70" name="Straight Connector 69"/>
          <p:cNvCxnSpPr/>
          <p:nvPr/>
        </p:nvCxnSpPr>
        <p:spPr bwMode="auto">
          <a:xfrm flipH="1">
            <a:off x="5045684" y="3304743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045683" y="2881774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2" name="Straight Connector 71"/>
          <p:cNvCxnSpPr>
            <a:endCxn id="74" idx="0"/>
          </p:cNvCxnSpPr>
          <p:nvPr/>
        </p:nvCxnSpPr>
        <p:spPr bwMode="auto">
          <a:xfrm flipH="1">
            <a:off x="4670156" y="5351469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3" name="Group 72"/>
          <p:cNvGrpSpPr/>
          <p:nvPr/>
        </p:nvGrpSpPr>
        <p:grpSpPr>
          <a:xfrm>
            <a:off x="4487276" y="5554740"/>
            <a:ext cx="365760" cy="365760"/>
            <a:chOff x="7882780" y="2019910"/>
            <a:chExt cx="457200" cy="457200"/>
          </a:xfrm>
        </p:grpSpPr>
        <p:sp>
          <p:nvSpPr>
            <p:cNvPr id="74" name="Rounded Rectangle 7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0" name="Straight Connector 79"/>
          <p:cNvCxnSpPr>
            <a:endCxn id="82" idx="0"/>
          </p:cNvCxnSpPr>
          <p:nvPr/>
        </p:nvCxnSpPr>
        <p:spPr bwMode="auto">
          <a:xfrm flipH="1">
            <a:off x="5240079" y="5351469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1" name="Group 80"/>
          <p:cNvGrpSpPr/>
          <p:nvPr/>
        </p:nvGrpSpPr>
        <p:grpSpPr>
          <a:xfrm>
            <a:off x="5057199" y="5551267"/>
            <a:ext cx="365760" cy="365760"/>
            <a:chOff x="7882780" y="2019910"/>
            <a:chExt cx="457200" cy="457200"/>
          </a:xfrm>
        </p:grpSpPr>
        <p:sp>
          <p:nvSpPr>
            <p:cNvPr id="82" name="Rounded Rectangle 8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4" name="Straight Connector 83"/>
          <p:cNvCxnSpPr>
            <a:endCxn id="86" idx="0"/>
          </p:cNvCxnSpPr>
          <p:nvPr/>
        </p:nvCxnSpPr>
        <p:spPr bwMode="auto">
          <a:xfrm flipH="1">
            <a:off x="6667718" y="534522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5" name="Group 84"/>
          <p:cNvGrpSpPr/>
          <p:nvPr/>
        </p:nvGrpSpPr>
        <p:grpSpPr>
          <a:xfrm>
            <a:off x="6484838" y="5548498"/>
            <a:ext cx="365760" cy="365760"/>
            <a:chOff x="7882780" y="2019910"/>
            <a:chExt cx="457200" cy="457200"/>
          </a:xfrm>
        </p:grpSpPr>
        <p:sp>
          <p:nvSpPr>
            <p:cNvPr id="86" name="Rounded Rectangle 8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Straight Connector 89"/>
          <p:cNvCxnSpPr>
            <a:endCxn id="92" idx="0"/>
          </p:cNvCxnSpPr>
          <p:nvPr/>
        </p:nvCxnSpPr>
        <p:spPr bwMode="auto">
          <a:xfrm flipH="1">
            <a:off x="7237641" y="534522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054761" y="5545025"/>
            <a:ext cx="365760" cy="365760"/>
            <a:chOff x="7882780" y="2019910"/>
            <a:chExt cx="457200" cy="457200"/>
          </a:xfrm>
        </p:grpSpPr>
        <p:sp>
          <p:nvSpPr>
            <p:cNvPr id="92" name="Rounded Rectangle 9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4" name="Elbow Connector 93"/>
          <p:cNvCxnSpPr/>
          <p:nvPr/>
        </p:nvCxnSpPr>
        <p:spPr>
          <a:xfrm rot="16200000" flipH="1">
            <a:off x="6045393" y="4943187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 rot="5400000">
            <a:off x="5460004" y="4995718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flipH="1">
            <a:off x="5916934" y="3304743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>
            <a:off x="6379452" y="1823420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6411438" y="2580371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4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6072573" y="217914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Box 104"/>
          <p:cNvSpPr txBox="1"/>
          <p:nvPr/>
        </p:nvSpPr>
        <p:spPr>
          <a:xfrm>
            <a:off x="6644753" y="21335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5422959" y="5118277"/>
            <a:ext cx="346781" cy="436463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167467" y="4923625"/>
            <a:ext cx="1486284" cy="33828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492179" y="4898468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120973" y="4898467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660657" y="571507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Edge2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NSX Router 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69" y="4530764"/>
            <a:ext cx="498973" cy="498973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 bwMode="auto">
          <a:xfrm flipH="1">
            <a:off x="3583832" y="4326214"/>
            <a:ext cx="1" cy="241101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flipH="1">
            <a:off x="3219147" y="5559919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NSX Router 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369" y="5312264"/>
            <a:ext cx="498973" cy="49897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2637930" y="492362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Edge1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245395" y="4528537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234825" y="5318141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15975" y="3904552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Internal-Mgt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192.168.70.0/24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150464" y="4607365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94873" y="4530328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584303" y="5319932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.63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2213528" y="4889394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ectangle 142"/>
          <p:cNvSpPr/>
          <p:nvPr/>
        </p:nvSpPr>
        <p:spPr>
          <a:xfrm>
            <a:off x="1268624" y="4566196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421024" y="4718596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129023" y="5440925"/>
            <a:ext cx="36099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.67</a:t>
            </a:r>
          </a:p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.68</a:t>
            </a:r>
          </a:p>
        </p:txBody>
      </p:sp>
      <p:cxnSp>
        <p:nvCxnSpPr>
          <p:cNvPr id="146" name="Straight Connector 145"/>
          <p:cNvCxnSpPr/>
          <p:nvPr/>
        </p:nvCxnSpPr>
        <p:spPr bwMode="auto">
          <a:xfrm flipH="1">
            <a:off x="2192087" y="5876843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Rectangle 146"/>
          <p:cNvSpPr/>
          <p:nvPr/>
        </p:nvSpPr>
        <p:spPr>
          <a:xfrm>
            <a:off x="1247183" y="5553645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399583" y="5706045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CTRL01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H="1" flipV="1">
            <a:off x="3322343" y="4765367"/>
            <a:ext cx="623798" cy="111824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 flipV="1">
            <a:off x="3283805" y="5382310"/>
            <a:ext cx="663585" cy="513119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2277261" y="4836463"/>
            <a:ext cx="563816" cy="6227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9" idx="1"/>
          </p:cNvCxnSpPr>
          <p:nvPr/>
        </p:nvCxnSpPr>
        <p:spPr>
          <a:xfrm flipH="1" flipV="1">
            <a:off x="2261200" y="5029737"/>
            <a:ext cx="323103" cy="41330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1"/>
          </p:cNvCxnSpPr>
          <p:nvPr/>
        </p:nvCxnSpPr>
        <p:spPr>
          <a:xfrm flipH="1">
            <a:off x="2079066" y="5443043"/>
            <a:ext cx="505237" cy="13410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39" idx="1"/>
          </p:cNvCxnSpPr>
          <p:nvPr/>
        </p:nvCxnSpPr>
        <p:spPr>
          <a:xfrm flipH="1">
            <a:off x="2198750" y="5443043"/>
            <a:ext cx="385553" cy="36344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5584" y="4562312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Active/Standby</a:t>
            </a: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VIO LB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77805" y="5599259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</a:t>
            </a:r>
          </a:p>
          <a:p>
            <a:pPr algn="ctr"/>
            <a:r>
              <a:rPr lang="fr-F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5631691" y="54095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7429723" y="478620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2299562" y="429578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4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2339100" y="576302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5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7" name="Content Placeholder 5"/>
          <p:cNvSpPr txBox="1">
            <a:spLocks/>
          </p:cNvSpPr>
          <p:nvPr/>
        </p:nvSpPr>
        <p:spPr>
          <a:xfrm>
            <a:off x="7857376" y="2077635"/>
            <a:ext cx="4314098" cy="1671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dirty="0" err="1" smtClean="0"/>
              <a:t>Metadata</a:t>
            </a:r>
            <a:r>
              <a:rPr lang="fr-FR" sz="1800" u="sng" dirty="0" smtClean="0"/>
              <a:t> </a:t>
            </a:r>
            <a:r>
              <a:rPr lang="fr-FR" sz="1800" u="sng" dirty="0" err="1" smtClean="0"/>
              <a:t>packet</a:t>
            </a:r>
            <a:r>
              <a:rPr lang="fr-FR" sz="1800" u="sng" dirty="0" smtClean="0"/>
              <a:t> flow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VM </a:t>
            </a:r>
            <a:r>
              <a:rPr lang="fr-FR" sz="1600" dirty="0" err="1" smtClean="0"/>
              <a:t>sends</a:t>
            </a:r>
            <a:r>
              <a:rPr lang="fr-FR" sz="1600" dirty="0" smtClean="0"/>
              <a:t> a </a:t>
            </a:r>
            <a:r>
              <a:rPr lang="fr-FR" sz="1600" dirty="0" err="1" smtClean="0"/>
              <a:t>metadata</a:t>
            </a:r>
            <a:r>
              <a:rPr lang="fr-FR" sz="1600" dirty="0" smtClean="0"/>
              <a:t> </a:t>
            </a:r>
            <a:r>
              <a:rPr lang="fr-FR" sz="1600" dirty="0" err="1" smtClean="0"/>
              <a:t>request</a:t>
            </a:r>
            <a:r>
              <a:rPr lang="fr-FR" sz="1600" dirty="0" smtClean="0"/>
              <a:t> to </a:t>
            </a:r>
            <a:r>
              <a:rPr lang="fr-FR" sz="1600" dirty="0" err="1" smtClean="0"/>
              <a:t>its</a:t>
            </a:r>
            <a:r>
              <a:rPr lang="fr-FR" sz="1600" dirty="0" smtClean="0"/>
              <a:t> </a:t>
            </a:r>
            <a:r>
              <a:rPr lang="fr-FR" sz="1600" dirty="0" err="1" smtClean="0"/>
              <a:t>dgw</a:t>
            </a:r>
            <a:endParaRPr lang="fr-FR" dirty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[10.1.1.11 </a:t>
            </a:r>
            <a:r>
              <a:rPr lang="fr-FR" sz="1400" dirty="0"/>
              <a:t>=&gt; </a:t>
            </a:r>
            <a:r>
              <a:rPr lang="fr-FR" sz="1400" dirty="0" smtClean="0"/>
              <a:t>169.254.169.254:80]</a:t>
            </a:r>
            <a:endParaRPr lang="fr-FR" sz="1400" dirty="0"/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DLR has a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route for 169.254.169.254/32 via DHC-</a:t>
            </a:r>
            <a:r>
              <a:rPr lang="fr-FR" sz="1600" dirty="0" err="1" smtClean="0"/>
              <a:t>Edge</a:t>
            </a:r>
            <a:endParaRPr lang="fr-FR" sz="1600" dirty="0" smtClean="0"/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DHCP-</a:t>
            </a:r>
            <a:r>
              <a:rPr lang="fr-FR" sz="1600" dirty="0" err="1" smtClean="0"/>
              <a:t>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169.254.169.254:80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Metadata-Edges</a:t>
            </a:r>
            <a:endParaRPr lang="fr-FR" sz="1600" dirty="0" smtClean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[169.254.128.7 </a:t>
            </a:r>
            <a:r>
              <a:rPr lang="fr-FR" sz="1400" dirty="0"/>
              <a:t>=&gt; </a:t>
            </a:r>
            <a:r>
              <a:rPr lang="fr-FR" sz="1400" dirty="0" smtClean="0"/>
              <a:t>169.254.128.2:8775]</a:t>
            </a:r>
            <a:endParaRPr lang="fr-FR" sz="1400" dirty="0"/>
          </a:p>
          <a:p>
            <a:pPr marL="502700" lvl="2" indent="0">
              <a:buNone/>
            </a:pPr>
            <a:r>
              <a:rPr lang="fr-FR" sz="1400" i="1" dirty="0"/>
              <a:t>Note: Information on HTTP headers </a:t>
            </a:r>
            <a:r>
              <a:rPr lang="fr-FR" sz="1400" i="1" dirty="0" err="1"/>
              <a:t>injected</a:t>
            </a:r>
            <a:r>
              <a:rPr lang="fr-FR" sz="1400" i="1" dirty="0"/>
              <a:t> in the </a:t>
            </a:r>
            <a:r>
              <a:rPr lang="fr-FR" sz="1400" i="1" dirty="0" err="1" smtClean="0"/>
              <a:t>previous</a:t>
            </a:r>
            <a:r>
              <a:rPr lang="fr-FR" sz="1400" i="1" dirty="0" smtClean="0"/>
              <a:t> notes</a:t>
            </a:r>
            <a:r>
              <a:rPr lang="fr-FR" sz="1400" i="1" dirty="0"/>
              <a:t>.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err="1" smtClean="0"/>
              <a:t>Metadata-Edge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VIO-LB-VIP</a:t>
            </a:r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[192.168.70.62 </a:t>
            </a:r>
            <a:r>
              <a:rPr lang="fr-FR" sz="1400" dirty="0"/>
              <a:t>=&gt; </a:t>
            </a:r>
            <a:r>
              <a:rPr lang="fr-FR" sz="1400" dirty="0" smtClean="0"/>
              <a:t>192.168.70.61:8775</a:t>
            </a:r>
            <a:r>
              <a:rPr lang="fr-FR" sz="1400" dirty="0"/>
              <a:t>]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VIO-LB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/>
              <a:t>with</a:t>
            </a:r>
            <a:r>
              <a:rPr lang="fr-FR" sz="1600" dirty="0"/>
              <a:t> VIP and </a:t>
            </a:r>
            <a:r>
              <a:rPr lang="fr-FR" sz="1600" dirty="0" err="1"/>
              <a:t>load</a:t>
            </a:r>
            <a:r>
              <a:rPr lang="fr-FR" sz="1600" dirty="0"/>
              <a:t> balances </a:t>
            </a:r>
            <a:r>
              <a:rPr lang="fr-FR" sz="1600" dirty="0" err="1"/>
              <a:t>it</a:t>
            </a:r>
            <a:r>
              <a:rPr lang="fr-FR" sz="1600" dirty="0"/>
              <a:t> to </a:t>
            </a:r>
            <a:r>
              <a:rPr lang="fr-FR" sz="1600" dirty="0" smtClean="0"/>
              <a:t>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VIO-</a:t>
            </a:r>
            <a:r>
              <a:rPr lang="fr-FR" sz="1600" dirty="0" err="1" smtClean="0"/>
              <a:t>Controllers</a:t>
            </a:r>
            <a:endParaRPr lang="fr-FR" sz="1600" dirty="0"/>
          </a:p>
          <a:p>
            <a:pPr marL="502700" lvl="2" indent="0">
              <a:buNone/>
            </a:pPr>
            <a:r>
              <a:rPr lang="fr-FR" sz="1400" dirty="0"/>
              <a:t>	[</a:t>
            </a:r>
            <a:r>
              <a:rPr lang="fr-FR" sz="1400" dirty="0" smtClean="0"/>
              <a:t>192.168.70.61 </a:t>
            </a:r>
            <a:r>
              <a:rPr lang="fr-FR" sz="1400" dirty="0"/>
              <a:t>=&gt; </a:t>
            </a:r>
            <a:r>
              <a:rPr lang="fr-FR" sz="1400" dirty="0" smtClean="0"/>
              <a:t>192.168.70.67:8775</a:t>
            </a:r>
            <a:r>
              <a:rPr lang="fr-FR" sz="1400" dirty="0"/>
              <a:t>]</a:t>
            </a:r>
          </a:p>
          <a:p>
            <a:pPr marL="617100" lvl="1" indent="-342900">
              <a:buFont typeface="+mj-lt"/>
              <a:buAutoNum type="arabicPeriod"/>
            </a:pPr>
            <a:endParaRPr lang="fr-FR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156</a:t>
            </a:fld>
            <a:endParaRPr lang="en-US"/>
          </a:p>
        </p:txBody>
      </p:sp>
      <p:cxnSp>
        <p:nvCxnSpPr>
          <p:cNvPr id="79" name="Straight Connector 78"/>
          <p:cNvCxnSpPr>
            <a:endCxn id="107" idx="0"/>
          </p:cNvCxnSpPr>
          <p:nvPr/>
        </p:nvCxnSpPr>
        <p:spPr bwMode="auto">
          <a:xfrm flipH="1">
            <a:off x="5933025" y="3860570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0" name="NSX Router 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94" y="3484664"/>
            <a:ext cx="498973" cy="498973"/>
          </a:xfrm>
          <a:prstGeom prst="rect">
            <a:avLst/>
          </a:prstGeom>
        </p:spPr>
      </p:pic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45" y="4542451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6468450" y="4720459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053056" y="3690560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914432" y="4075903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19049" y="6248559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Straight Connector 136"/>
          <p:cNvCxnSpPr/>
          <p:nvPr/>
        </p:nvCxnSpPr>
        <p:spPr bwMode="auto">
          <a:xfrm flipH="1">
            <a:off x="3581981" y="6642574"/>
            <a:ext cx="5139033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0" name="TextBox 139"/>
          <p:cNvSpPr txBox="1"/>
          <p:nvPr/>
        </p:nvSpPr>
        <p:spPr>
          <a:xfrm>
            <a:off x="6346633" y="6219605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1" name="Straight Connector 140"/>
          <p:cNvCxnSpPr/>
          <p:nvPr/>
        </p:nvCxnSpPr>
        <p:spPr bwMode="auto">
          <a:xfrm flipV="1">
            <a:off x="7771732" y="6319290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TextBox 150"/>
          <p:cNvSpPr txBox="1"/>
          <p:nvPr/>
        </p:nvSpPr>
        <p:spPr>
          <a:xfrm>
            <a:off x="7737686" y="5739855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9" name="Straight Connector 168"/>
          <p:cNvCxnSpPr>
            <a:endCxn id="135" idx="0"/>
          </p:cNvCxnSpPr>
          <p:nvPr/>
        </p:nvCxnSpPr>
        <p:spPr bwMode="auto">
          <a:xfrm>
            <a:off x="7760428" y="5328610"/>
            <a:ext cx="19806" cy="61578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5" name="Gateway" descr="icon_gatewa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42" y="5944390"/>
            <a:ext cx="425184" cy="42518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5630830" y="430320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628881" y="3911110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532318" y="6312161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</a:t>
            </a:r>
          </a:p>
        </p:txBody>
      </p:sp>
      <p:cxnSp>
        <p:nvCxnSpPr>
          <p:cNvPr id="176" name="Straight Arrow Connector 175"/>
          <p:cNvCxnSpPr>
            <a:endCxn id="151" idx="1"/>
          </p:cNvCxnSpPr>
          <p:nvPr/>
        </p:nvCxnSpPr>
        <p:spPr>
          <a:xfrm>
            <a:off x="7653751" y="5261905"/>
            <a:ext cx="83935" cy="60106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4465574" y="6703907"/>
            <a:ext cx="3186451" cy="1255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 flipH="1" flipV="1">
            <a:off x="7652025" y="6413704"/>
            <a:ext cx="1726" cy="290203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 flipV="1">
            <a:off x="3947390" y="5897222"/>
            <a:ext cx="551560" cy="819243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>
          <a:xfrm>
            <a:off x="5811989" y="621960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9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/>
          <p:nvPr/>
        </p:nvCxnSpPr>
        <p:spPr bwMode="auto">
          <a:xfrm flipH="1">
            <a:off x="2642640" y="3327322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H="1">
            <a:off x="2657754" y="2875117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H="1">
            <a:off x="2642640" y="4108822"/>
            <a:ext cx="38421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>
            <a:off x="3295142" y="33294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Metadata</a:t>
            </a:r>
            <a:r>
              <a:rPr lang="fr-FR" dirty="0" smtClean="0"/>
              <a:t> Service </a:t>
            </a:r>
            <a:r>
              <a:rPr lang="en-US" dirty="0" smtClean="0"/>
              <a:t>– </a:t>
            </a:r>
            <a:r>
              <a:rPr lang="en-US" dirty="0"/>
              <a:t>Tenant network </a:t>
            </a:r>
            <a:r>
              <a:rPr lang="en-US" u="sng" dirty="0" smtClean="0"/>
              <a:t>without LR</a:t>
            </a:r>
            <a:br>
              <a:rPr lang="en-US" u="sng" dirty="0" smtClean="0"/>
            </a:br>
            <a:r>
              <a:rPr lang="en-US" sz="2400" i="1" dirty="0" smtClean="0"/>
              <a:t>only Provider VXLAN Network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Configuration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by the Neutron NSX-v plugin</a:t>
            </a:r>
            <a:endParaRPr lang="fr-FR" dirty="0"/>
          </a:p>
          <a:p>
            <a:pPr lvl="2"/>
            <a:endParaRPr lang="fr-FR" dirty="0"/>
          </a:p>
        </p:txBody>
      </p:sp>
      <p:cxnSp>
        <p:nvCxnSpPr>
          <p:cNvPr id="70" name="Straight Connector 69"/>
          <p:cNvCxnSpPr/>
          <p:nvPr/>
        </p:nvCxnSpPr>
        <p:spPr bwMode="auto">
          <a:xfrm flipH="1" flipV="1">
            <a:off x="5045684" y="3304743"/>
            <a:ext cx="2784768" cy="1176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045683" y="2881774"/>
            <a:ext cx="123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Provider-VLAN20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/>
          <p:cNvCxnSpPr>
            <a:endCxn id="86" idx="0"/>
          </p:cNvCxnSpPr>
          <p:nvPr/>
        </p:nvCxnSpPr>
        <p:spPr bwMode="auto">
          <a:xfrm flipH="1">
            <a:off x="6660832" y="330971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5" name="Group 84"/>
          <p:cNvGrpSpPr/>
          <p:nvPr/>
        </p:nvGrpSpPr>
        <p:grpSpPr>
          <a:xfrm>
            <a:off x="6477952" y="3512981"/>
            <a:ext cx="365760" cy="365760"/>
            <a:chOff x="7882780" y="2019910"/>
            <a:chExt cx="457200" cy="457200"/>
          </a:xfrm>
          <a:solidFill>
            <a:schemeClr val="tx2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Straight Connector 89"/>
          <p:cNvCxnSpPr>
            <a:endCxn id="92" idx="0"/>
          </p:cNvCxnSpPr>
          <p:nvPr/>
        </p:nvCxnSpPr>
        <p:spPr bwMode="auto">
          <a:xfrm flipH="1">
            <a:off x="7230755" y="330971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047875" y="3509508"/>
            <a:ext cx="365760" cy="365760"/>
            <a:chOff x="7882780" y="2019910"/>
            <a:chExt cx="457200" cy="457200"/>
          </a:xfrm>
          <a:solidFill>
            <a:srgbClr val="000000"/>
          </a:solidFill>
        </p:grpSpPr>
        <p:sp>
          <p:nvSpPr>
            <p:cNvPr id="92" name="Rounded Rectangle 9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Straight Connector 95"/>
          <p:cNvCxnSpPr>
            <a:endCxn id="101" idx="0"/>
          </p:cNvCxnSpPr>
          <p:nvPr/>
        </p:nvCxnSpPr>
        <p:spPr bwMode="auto">
          <a:xfrm flipH="1">
            <a:off x="5916934" y="3304743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5988634" y="4038712"/>
            <a:ext cx="1151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DHCP-Server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H="1" flipV="1">
            <a:off x="3657976" y="3788327"/>
            <a:ext cx="2086604" cy="506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3860461" y="338185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7" y="3533970"/>
            <a:ext cx="498973" cy="49897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 bwMode="auto">
          <a:xfrm>
            <a:off x="6379452" y="1823420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6411438" y="2580371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6072573" y="217914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Box 104"/>
          <p:cNvSpPr txBox="1"/>
          <p:nvPr/>
        </p:nvSpPr>
        <p:spPr>
          <a:xfrm>
            <a:off x="6644753" y="21335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4142113" y="3919819"/>
            <a:ext cx="1523266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22716" y="3383724"/>
            <a:ext cx="29161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467019" y="3533694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.7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736652" y="426613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Edge2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081829"/>
            <a:ext cx="498973" cy="498973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 bwMode="auto">
          <a:xfrm flipH="1">
            <a:off x="3657976" y="2877279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flipH="1">
            <a:off x="3295142" y="41109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863329"/>
            <a:ext cx="498973" cy="49897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2713925" y="347468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Edge1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321390" y="3079602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310820" y="3869206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91970" y="2455617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Internal-Mgt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192.168.70.0/24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26459" y="3158430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670868" y="3081393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660298" y="3870997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.63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2289523" y="3440459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ectangle 142"/>
          <p:cNvSpPr/>
          <p:nvPr/>
        </p:nvSpPr>
        <p:spPr>
          <a:xfrm>
            <a:off x="1344619" y="3117261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497019" y="3269661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205018" y="3991990"/>
            <a:ext cx="360996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.67</a:t>
            </a:r>
          </a:p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.68</a:t>
            </a:r>
          </a:p>
        </p:txBody>
      </p:sp>
      <p:cxnSp>
        <p:nvCxnSpPr>
          <p:cNvPr id="146" name="Straight Connector 145"/>
          <p:cNvCxnSpPr/>
          <p:nvPr/>
        </p:nvCxnSpPr>
        <p:spPr bwMode="auto">
          <a:xfrm flipH="1">
            <a:off x="2268082" y="4427908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7" name="Rectangle 146"/>
          <p:cNvSpPr/>
          <p:nvPr/>
        </p:nvSpPr>
        <p:spPr>
          <a:xfrm>
            <a:off x="1323178" y="4104710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LB01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1475578" y="4257110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VIO</a:t>
            </a: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CTRL01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H="1" flipV="1">
            <a:off x="3398338" y="3316433"/>
            <a:ext cx="745573" cy="60338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3359801" y="3925284"/>
            <a:ext cx="780244" cy="809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2353256" y="3387528"/>
            <a:ext cx="563816" cy="6227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39" idx="1"/>
          </p:cNvCxnSpPr>
          <p:nvPr/>
        </p:nvCxnSpPr>
        <p:spPr>
          <a:xfrm flipH="1" flipV="1">
            <a:off x="2337195" y="3580802"/>
            <a:ext cx="323103" cy="41330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39" idx="1"/>
          </p:cNvCxnSpPr>
          <p:nvPr/>
        </p:nvCxnSpPr>
        <p:spPr>
          <a:xfrm flipH="1">
            <a:off x="2155061" y="3994108"/>
            <a:ext cx="505237" cy="13410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39" idx="1"/>
          </p:cNvCxnSpPr>
          <p:nvPr/>
        </p:nvCxnSpPr>
        <p:spPr>
          <a:xfrm flipH="1">
            <a:off x="2274745" y="3994108"/>
            <a:ext cx="385553" cy="36344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/>
          <p:cNvSpPr txBox="1"/>
          <p:nvPr/>
        </p:nvSpPr>
        <p:spPr>
          <a:xfrm>
            <a:off x="81579" y="3113377"/>
            <a:ext cx="1295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Active/Standby</a:t>
            </a: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VIO LB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53800" y="415032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VIO</a:t>
            </a:r>
          </a:p>
          <a:p>
            <a:pPr algn="ctr"/>
            <a:r>
              <a:rPr lang="fr-FR" sz="1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2" name="Oval 181"/>
          <p:cNvSpPr/>
          <p:nvPr/>
        </p:nvSpPr>
        <p:spPr>
          <a:xfrm>
            <a:off x="6437140" y="281230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21652" y="399142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2375557" y="284684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5" name="Oval 184"/>
          <p:cNvSpPr/>
          <p:nvPr/>
        </p:nvSpPr>
        <p:spPr>
          <a:xfrm>
            <a:off x="2415095" y="43140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4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7" name="Content Placeholder 5"/>
          <p:cNvSpPr txBox="1">
            <a:spLocks/>
          </p:cNvSpPr>
          <p:nvPr/>
        </p:nvSpPr>
        <p:spPr>
          <a:xfrm>
            <a:off x="7713221" y="1713573"/>
            <a:ext cx="4458253" cy="1671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dirty="0" err="1" smtClean="0"/>
              <a:t>Metadata</a:t>
            </a:r>
            <a:r>
              <a:rPr lang="fr-FR" sz="1800" u="sng" dirty="0" smtClean="0"/>
              <a:t> </a:t>
            </a:r>
            <a:r>
              <a:rPr lang="fr-FR" sz="1800" u="sng" dirty="0" err="1" smtClean="0"/>
              <a:t>packet</a:t>
            </a:r>
            <a:r>
              <a:rPr lang="fr-FR" sz="1800" u="sng" dirty="0" smtClean="0"/>
              <a:t> flow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VM </a:t>
            </a:r>
            <a:r>
              <a:rPr lang="fr-FR" sz="1600" dirty="0" err="1" smtClean="0"/>
              <a:t>sends</a:t>
            </a:r>
            <a:r>
              <a:rPr lang="fr-FR" sz="1600" dirty="0" smtClean="0"/>
              <a:t> a </a:t>
            </a:r>
            <a:r>
              <a:rPr lang="fr-FR" sz="1600" dirty="0" err="1" smtClean="0"/>
              <a:t>metadata</a:t>
            </a:r>
            <a:r>
              <a:rPr lang="fr-FR" sz="1600" dirty="0" smtClean="0"/>
              <a:t> </a:t>
            </a:r>
            <a:r>
              <a:rPr lang="fr-FR" sz="1600" dirty="0" err="1" smtClean="0"/>
              <a:t>request</a:t>
            </a:r>
            <a:r>
              <a:rPr lang="fr-FR" sz="1600" dirty="0" smtClean="0"/>
              <a:t> to </a:t>
            </a:r>
            <a:r>
              <a:rPr lang="fr-FR" sz="1600" dirty="0" err="1" smtClean="0"/>
              <a:t>its</a:t>
            </a:r>
            <a:r>
              <a:rPr lang="fr-FR" sz="1600" dirty="0" smtClean="0"/>
              <a:t> DHCP</a:t>
            </a:r>
            <a:endParaRPr lang="fr-FR" dirty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[20.20.20.11 </a:t>
            </a:r>
            <a:r>
              <a:rPr lang="fr-FR" sz="1400" dirty="0"/>
              <a:t>=&gt; </a:t>
            </a:r>
            <a:r>
              <a:rPr lang="fr-FR" sz="1400" dirty="0" smtClean="0"/>
              <a:t>169.254.169.254:80]</a:t>
            </a:r>
            <a:endParaRPr lang="fr-FR" sz="1400" dirty="0"/>
          </a:p>
          <a:p>
            <a:pPr marL="731200" lvl="3" indent="0">
              <a:spcBef>
                <a:spcPts val="0"/>
              </a:spcBef>
              <a:buNone/>
            </a:pPr>
            <a:r>
              <a:rPr lang="fr-FR" sz="1400" dirty="0" smtClean="0"/>
              <a:t>Note: </a:t>
            </a:r>
            <a:r>
              <a:rPr lang="fr-FR" dirty="0"/>
              <a:t>The DHCP server (NSX </a:t>
            </a:r>
            <a:r>
              <a:rPr lang="fr-FR" dirty="0" err="1"/>
              <a:t>Edge</a:t>
            </a:r>
            <a:r>
              <a:rPr lang="fr-FR" dirty="0"/>
              <a:t>)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currenlty</a:t>
            </a:r>
            <a:r>
              <a:rPr lang="fr-FR" dirty="0"/>
              <a:t> support DHCP option 121 to </a:t>
            </a:r>
            <a:r>
              <a:rPr lang="fr-FR" dirty="0" err="1"/>
              <a:t>inject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route to the VM. That </a:t>
            </a:r>
            <a:r>
              <a:rPr lang="fr-FR" sz="1400" dirty="0" smtClean="0"/>
              <a:t>point </a:t>
            </a:r>
            <a:r>
              <a:rPr lang="fr-FR" sz="1400" dirty="0" err="1" smtClean="0"/>
              <a:t>can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accomplished</a:t>
            </a:r>
            <a:r>
              <a:rPr lang="fr-FR" sz="1400" dirty="0" smtClean="0"/>
              <a:t> </a:t>
            </a:r>
            <a:r>
              <a:rPr lang="fr-FR" sz="1400" dirty="0" err="1" smtClean="0"/>
              <a:t>injecting</a:t>
            </a:r>
            <a:r>
              <a:rPr lang="fr-FR" sz="1400" dirty="0" smtClean="0"/>
              <a:t> the route to the VM (</a:t>
            </a:r>
            <a:r>
              <a:rPr lang="fr-FR" sz="1400" dirty="0" err="1" smtClean="0"/>
              <a:t>see</a:t>
            </a:r>
            <a:r>
              <a:rPr lang="fr-FR" sz="1400" dirty="0" smtClean="0"/>
              <a:t> notes </a:t>
            </a:r>
            <a:r>
              <a:rPr lang="fr-FR" sz="1400" dirty="0" err="1" smtClean="0"/>
              <a:t>below</a:t>
            </a:r>
            <a:r>
              <a:rPr lang="fr-FR" sz="1400" dirty="0" smtClean="0"/>
              <a:t>).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DHCP-</a:t>
            </a:r>
            <a:r>
              <a:rPr lang="fr-FR" sz="1600" dirty="0" err="1" smtClean="0"/>
              <a:t>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169.254.169.254:80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Metadata-Edges</a:t>
            </a:r>
            <a:endParaRPr lang="fr-FR" sz="1600" dirty="0" smtClean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[169.254.128.7 </a:t>
            </a:r>
            <a:r>
              <a:rPr lang="fr-FR" sz="1400" dirty="0"/>
              <a:t>=&gt; </a:t>
            </a:r>
            <a:r>
              <a:rPr lang="fr-FR" sz="1400" dirty="0" smtClean="0"/>
              <a:t>169.254.128.2:8775]</a:t>
            </a:r>
            <a:endParaRPr lang="fr-FR" sz="1400" dirty="0"/>
          </a:p>
          <a:p>
            <a:pPr marL="502700" lvl="2" indent="0">
              <a:buNone/>
            </a:pPr>
            <a:r>
              <a:rPr lang="fr-FR" sz="1400" i="1" dirty="0"/>
              <a:t>Note: Information on HTTP headers </a:t>
            </a:r>
            <a:r>
              <a:rPr lang="fr-FR" sz="1400" i="1" dirty="0" err="1"/>
              <a:t>injected</a:t>
            </a:r>
            <a:r>
              <a:rPr lang="fr-FR" sz="1400" i="1" dirty="0"/>
              <a:t> in the </a:t>
            </a:r>
            <a:r>
              <a:rPr lang="fr-FR" sz="1400" i="1" dirty="0" err="1"/>
              <a:t>previous</a:t>
            </a:r>
            <a:r>
              <a:rPr lang="fr-FR" sz="1400" i="1" dirty="0"/>
              <a:t> notes.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err="1" smtClean="0"/>
              <a:t>Metadata-Edge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VIO-LB-VIP</a:t>
            </a:r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[192.168.70.62 </a:t>
            </a:r>
            <a:r>
              <a:rPr lang="fr-FR" sz="1400" dirty="0"/>
              <a:t>=&gt; </a:t>
            </a:r>
            <a:r>
              <a:rPr lang="fr-FR" sz="1400" dirty="0" smtClean="0"/>
              <a:t>192.168.70.61:8775</a:t>
            </a:r>
            <a:r>
              <a:rPr lang="fr-FR" sz="1400" dirty="0"/>
              <a:t>]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VIO-LB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/>
              <a:t>with</a:t>
            </a:r>
            <a:r>
              <a:rPr lang="fr-FR" sz="1600" dirty="0"/>
              <a:t> VIP and </a:t>
            </a:r>
            <a:r>
              <a:rPr lang="fr-FR" sz="1600" dirty="0" err="1"/>
              <a:t>load</a:t>
            </a:r>
            <a:r>
              <a:rPr lang="fr-FR" sz="1600" dirty="0"/>
              <a:t> balances </a:t>
            </a:r>
            <a:r>
              <a:rPr lang="fr-FR" sz="1600" dirty="0" err="1"/>
              <a:t>it</a:t>
            </a:r>
            <a:r>
              <a:rPr lang="fr-FR" sz="1600" dirty="0"/>
              <a:t> to </a:t>
            </a:r>
            <a:r>
              <a:rPr lang="fr-FR" sz="1600" dirty="0" smtClean="0"/>
              <a:t>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VIO-</a:t>
            </a:r>
            <a:r>
              <a:rPr lang="fr-FR" sz="1600" dirty="0" err="1" smtClean="0"/>
              <a:t>Controllers</a:t>
            </a:r>
            <a:endParaRPr lang="fr-FR" sz="1600" dirty="0"/>
          </a:p>
          <a:p>
            <a:pPr marL="502700" lvl="2" indent="0">
              <a:buNone/>
            </a:pPr>
            <a:r>
              <a:rPr lang="fr-FR" sz="1400" dirty="0"/>
              <a:t>	[</a:t>
            </a:r>
            <a:r>
              <a:rPr lang="fr-FR" sz="1400" dirty="0" smtClean="0"/>
              <a:t>192.168.70.61 </a:t>
            </a:r>
            <a:r>
              <a:rPr lang="fr-FR" sz="1400" dirty="0"/>
              <a:t>=&gt; </a:t>
            </a:r>
            <a:r>
              <a:rPr lang="fr-FR" sz="1400" dirty="0" smtClean="0"/>
              <a:t>192.168.70.67:8775]</a:t>
            </a:r>
            <a:endParaRPr lang="fr-FR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157</a:t>
            </a:fld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591954" y="3018379"/>
            <a:ext cx="35586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49343" y="3021567"/>
            <a:ext cx="36293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5983765" y="3233251"/>
            <a:ext cx="4869" cy="29125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983767" y="3233251"/>
            <a:ext cx="764990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748757" y="3233251"/>
            <a:ext cx="3687" cy="24143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en-US" dirty="0" smtClean="0"/>
              <a:t>– OpenStack Validation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Validate</a:t>
            </a:r>
            <a:r>
              <a:rPr lang="fr-FR" dirty="0" smtClean="0"/>
              <a:t> Instance communication to </a:t>
            </a:r>
            <a:r>
              <a:rPr lang="fr-FR" dirty="0" err="1" smtClean="0"/>
              <a:t>metadata</a:t>
            </a:r>
            <a:r>
              <a:rPr lang="fr-FR" dirty="0" smtClean="0"/>
              <a:t> service</a:t>
            </a:r>
            <a:endParaRPr lang="fr-FR" dirty="0"/>
          </a:p>
          <a:p>
            <a:pPr lvl="1"/>
            <a:r>
              <a:rPr lang="fr-FR" dirty="0" err="1" smtClean="0"/>
              <a:t>From</a:t>
            </a:r>
            <a:r>
              <a:rPr lang="fr-FR" dirty="0" smtClean="0"/>
              <a:t> VM console</a:t>
            </a: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7" name="Straight Arrow Connector 86"/>
          <p:cNvCxnSpPr>
            <a:stCxn id="88" idx="2"/>
          </p:cNvCxnSpPr>
          <p:nvPr/>
        </p:nvCxnSpPr>
        <p:spPr>
          <a:xfrm flipH="1">
            <a:off x="9167304" y="451441"/>
            <a:ext cx="308518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588399" y="174442"/>
            <a:ext cx="1774845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Port Security (IP/Mac)</a:t>
            </a:r>
          </a:p>
        </p:txBody>
      </p:sp>
      <p:cxnSp>
        <p:nvCxnSpPr>
          <p:cNvPr id="49" name="Straight Arrow Connector 48"/>
          <p:cNvCxnSpPr>
            <a:stCxn id="88" idx="2"/>
          </p:cNvCxnSpPr>
          <p:nvPr/>
        </p:nvCxnSpPr>
        <p:spPr>
          <a:xfrm>
            <a:off x="9475822" y="451441"/>
            <a:ext cx="63562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88" idx="2"/>
          </p:cNvCxnSpPr>
          <p:nvPr/>
        </p:nvCxnSpPr>
        <p:spPr>
          <a:xfrm>
            <a:off x="9475822" y="451441"/>
            <a:ext cx="1526721" cy="22777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88" idx="2"/>
          </p:cNvCxnSpPr>
          <p:nvPr/>
        </p:nvCxnSpPr>
        <p:spPr>
          <a:xfrm>
            <a:off x="9475822" y="451441"/>
            <a:ext cx="2090723" cy="226002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372" y="3404425"/>
            <a:ext cx="8694420" cy="202692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0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en-US" dirty="0" smtClean="0"/>
              <a:t>– What happens in the backend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LB configuration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" y="1821574"/>
            <a:ext cx="7240905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500" y="3138805"/>
            <a:ext cx="4886325" cy="310324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61609" y="13716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9144000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OpenStack Network and Security services available within VIO / NSX-v</a:t>
            </a:r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VIO/NSX-v requirements +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config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files</a:t>
            </a:r>
          </a:p>
          <a:p>
            <a:pPr lvl="3"/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/>
              <a:t>For each VIO/NSX-v Network and Security service:</a:t>
            </a:r>
          </a:p>
          <a:p>
            <a:pPr lvl="1"/>
            <a:r>
              <a:rPr lang="en-US" dirty="0"/>
              <a:t>Configuration via Horizon (UI) + CLI (API) </a:t>
            </a:r>
          </a:p>
          <a:p>
            <a:pPr lvl="1"/>
            <a:r>
              <a:rPr lang="en-US" dirty="0"/>
              <a:t>Validation via Horizon (UI) + CLI (API) </a:t>
            </a:r>
          </a:p>
          <a:p>
            <a:pPr lvl="1"/>
            <a:r>
              <a:rPr lang="en-US" dirty="0"/>
              <a:t>What happens in the backend (NSX-v configuration)</a:t>
            </a:r>
          </a:p>
          <a:p>
            <a:pPr lvl="1"/>
            <a:r>
              <a:rPr lang="en-US" dirty="0"/>
              <a:t>Limitation or bug</a:t>
            </a:r>
          </a:p>
          <a:p>
            <a:pPr lvl="3"/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High-Availability of OpenStack Network Services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3"/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Troubleshooting</a:t>
            </a:r>
          </a:p>
          <a:p>
            <a:pPr lvl="3"/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Scale of VIO / NSX-v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445" y="330200"/>
            <a:ext cx="10969943" cy="812800"/>
          </a:xfrm>
        </p:spPr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en-US" dirty="0" smtClean="0"/>
              <a:t>– What happens in the backend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err="1" smtClean="0"/>
              <a:t>Metadata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LB configuration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161609" y="13716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4" y="1862137"/>
            <a:ext cx="7200900" cy="3800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784" y="2999422"/>
            <a:ext cx="4932045" cy="289179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3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en-US" dirty="0" smtClean="0"/>
              <a:t>– What happens in the backend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err="1" smtClean="0"/>
              <a:t>haproxy</a:t>
            </a:r>
            <a:r>
              <a:rPr lang="fr-FR" dirty="0" smtClean="0"/>
              <a:t> configuration</a:t>
            </a:r>
          </a:p>
          <a:p>
            <a:pPr marL="1005400" lvl="4" indent="0">
              <a:buNone/>
            </a:pP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161609" y="137160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08" y="2027018"/>
            <a:ext cx="9321165" cy="19945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2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Straight Connector 124"/>
          <p:cNvCxnSpPr/>
          <p:nvPr/>
        </p:nvCxnSpPr>
        <p:spPr bwMode="auto">
          <a:xfrm flipH="1">
            <a:off x="2642640" y="3327322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/>
          <p:cNvCxnSpPr/>
          <p:nvPr/>
        </p:nvCxnSpPr>
        <p:spPr bwMode="auto">
          <a:xfrm flipH="1">
            <a:off x="2657754" y="2875117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flipH="1">
            <a:off x="2642640" y="4108822"/>
            <a:ext cx="38421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 flipH="1">
            <a:off x="3295142" y="33294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Metadata</a:t>
            </a:r>
            <a:r>
              <a:rPr lang="fr-FR" dirty="0" smtClean="0"/>
              <a:t> Service </a:t>
            </a:r>
            <a:r>
              <a:rPr lang="en-US" dirty="0" smtClean="0"/>
              <a:t>– </a:t>
            </a:r>
            <a:r>
              <a:rPr lang="en-US" dirty="0"/>
              <a:t>Tenant network </a:t>
            </a:r>
            <a:r>
              <a:rPr lang="en-US" u="sng" dirty="0" smtClean="0"/>
              <a:t>without LR</a:t>
            </a:r>
            <a:br>
              <a:rPr lang="en-US" u="sng" dirty="0" smtClean="0"/>
            </a:br>
            <a:r>
              <a:rPr lang="en-US" sz="2400" i="1" dirty="0" smtClean="0"/>
              <a:t>only Provider VXLAN Network </a:t>
            </a:r>
            <a:r>
              <a:rPr lang="en-US" sz="2400" i="1" dirty="0" smtClean="0">
                <a:solidFill>
                  <a:srgbClr val="FF0000"/>
                </a:solidFill>
              </a:rPr>
              <a:t>– HTTPS with external OpenStack Distro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smtClean="0"/>
              <a:t>Configuration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automatically</a:t>
            </a:r>
            <a:r>
              <a:rPr lang="fr-FR" dirty="0" smtClean="0"/>
              <a:t> </a:t>
            </a:r>
            <a:r>
              <a:rPr lang="fr-FR" dirty="0" err="1" smtClean="0"/>
              <a:t>done</a:t>
            </a:r>
            <a:r>
              <a:rPr lang="fr-FR" dirty="0" smtClean="0"/>
              <a:t> by the Neutron NSX-v plugin</a:t>
            </a:r>
            <a:endParaRPr lang="fr-FR" dirty="0"/>
          </a:p>
          <a:p>
            <a:pPr lvl="2"/>
            <a:endParaRPr lang="fr-FR" dirty="0"/>
          </a:p>
        </p:txBody>
      </p:sp>
      <p:cxnSp>
        <p:nvCxnSpPr>
          <p:cNvPr id="70" name="Straight Connector 69"/>
          <p:cNvCxnSpPr/>
          <p:nvPr/>
        </p:nvCxnSpPr>
        <p:spPr bwMode="auto">
          <a:xfrm flipH="1" flipV="1">
            <a:off x="5045684" y="3304743"/>
            <a:ext cx="2784768" cy="1176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Box 70"/>
          <p:cNvSpPr txBox="1"/>
          <p:nvPr/>
        </p:nvSpPr>
        <p:spPr>
          <a:xfrm>
            <a:off x="5045683" y="2881774"/>
            <a:ext cx="1239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Provider-VLAN20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/>
          <p:cNvCxnSpPr>
            <a:endCxn id="86" idx="0"/>
          </p:cNvCxnSpPr>
          <p:nvPr/>
        </p:nvCxnSpPr>
        <p:spPr bwMode="auto">
          <a:xfrm flipH="1">
            <a:off x="6660832" y="330971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5" name="Group 84"/>
          <p:cNvGrpSpPr/>
          <p:nvPr/>
        </p:nvGrpSpPr>
        <p:grpSpPr>
          <a:xfrm>
            <a:off x="6477952" y="3512981"/>
            <a:ext cx="365760" cy="365760"/>
            <a:chOff x="7882780" y="2019910"/>
            <a:chExt cx="457200" cy="457200"/>
          </a:xfrm>
          <a:solidFill>
            <a:schemeClr val="tx2"/>
          </a:solidFill>
        </p:grpSpPr>
        <p:sp>
          <p:nvSpPr>
            <p:cNvPr id="86" name="Rounded Rectangle 8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Straight Connector 89"/>
          <p:cNvCxnSpPr>
            <a:endCxn id="92" idx="0"/>
          </p:cNvCxnSpPr>
          <p:nvPr/>
        </p:nvCxnSpPr>
        <p:spPr bwMode="auto">
          <a:xfrm flipH="1">
            <a:off x="7230755" y="330971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047875" y="3509508"/>
            <a:ext cx="365760" cy="365760"/>
            <a:chOff x="7882780" y="2019910"/>
            <a:chExt cx="457200" cy="457200"/>
          </a:xfrm>
          <a:solidFill>
            <a:srgbClr val="000000"/>
          </a:solidFill>
        </p:grpSpPr>
        <p:sp>
          <p:nvSpPr>
            <p:cNvPr id="92" name="Rounded Rectangle 9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grpFill/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grp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Straight Connector 95"/>
          <p:cNvCxnSpPr>
            <a:endCxn id="101" idx="0"/>
          </p:cNvCxnSpPr>
          <p:nvPr/>
        </p:nvCxnSpPr>
        <p:spPr bwMode="auto">
          <a:xfrm flipH="1">
            <a:off x="5916934" y="3304743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5988634" y="4038712"/>
            <a:ext cx="1151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DHCP-Server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H="1" flipV="1">
            <a:off x="3657976" y="3788327"/>
            <a:ext cx="2086604" cy="506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3860461" y="3381854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447" y="3533970"/>
            <a:ext cx="498973" cy="49897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 bwMode="auto">
          <a:xfrm>
            <a:off x="6379452" y="1823420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3" name="TextBox 102"/>
          <p:cNvSpPr txBox="1"/>
          <p:nvPr/>
        </p:nvSpPr>
        <p:spPr>
          <a:xfrm>
            <a:off x="6411438" y="2580371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6072573" y="217914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" name="TextBox 104"/>
          <p:cNvSpPr txBox="1"/>
          <p:nvPr/>
        </p:nvSpPr>
        <p:spPr>
          <a:xfrm>
            <a:off x="6644753" y="213353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4142113" y="3919819"/>
            <a:ext cx="1523266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022716" y="3383724"/>
            <a:ext cx="29161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467019" y="3533694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.7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736652" y="4266136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Edge2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081829"/>
            <a:ext cx="498973" cy="498973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 bwMode="auto">
          <a:xfrm flipH="1">
            <a:off x="3657976" y="2877279"/>
            <a:ext cx="1851" cy="177500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flipH="1">
            <a:off x="3295142" y="4110984"/>
            <a:ext cx="362834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64" y="3863329"/>
            <a:ext cx="498973" cy="49897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2713925" y="3474689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Edge1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321390" y="3079602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310820" y="3869206"/>
            <a:ext cx="290464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91970" y="2455617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Internal-Mgt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192.168.70.0/24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226459" y="3158430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.xx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670868" y="3081393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.62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660298" y="3870997"/>
            <a:ext cx="360996" cy="246221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.63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2289523" y="3440459"/>
            <a:ext cx="38422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Rectangle 142"/>
          <p:cNvSpPr/>
          <p:nvPr/>
        </p:nvSpPr>
        <p:spPr>
          <a:xfrm>
            <a:off x="1344619" y="3117261"/>
            <a:ext cx="768878" cy="43733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C39B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b="1" dirty="0" err="1" smtClean="0">
                <a:solidFill>
                  <a:schemeClr val="tx1"/>
                </a:solidFill>
              </a:rPr>
              <a:t>External</a:t>
            </a:r>
            <a:endParaRPr lang="fr-FR" sz="1000" b="1" dirty="0" smtClean="0">
              <a:solidFill>
                <a:schemeClr val="tx1"/>
              </a:solidFill>
            </a:endParaRPr>
          </a:p>
          <a:p>
            <a:pPr algn="ctr"/>
            <a:r>
              <a:rPr lang="fr-FR" sz="1000" b="1" dirty="0" err="1" smtClean="0">
                <a:solidFill>
                  <a:schemeClr val="tx1"/>
                </a:solidFill>
              </a:rPr>
              <a:t>Metadata</a:t>
            </a:r>
            <a:endParaRPr lang="fr-FR" sz="1000" b="1" dirty="0" smtClean="0">
              <a:solidFill>
                <a:schemeClr val="tx1"/>
              </a:solidFill>
            </a:endParaRPr>
          </a:p>
          <a:p>
            <a:pPr algn="ctr"/>
            <a:r>
              <a:rPr lang="fr-FR" sz="1000" b="1" dirty="0" smtClean="0">
                <a:solidFill>
                  <a:schemeClr val="tx1"/>
                </a:solidFill>
              </a:rPr>
              <a:t>server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H="1" flipV="1">
            <a:off x="3398338" y="3316433"/>
            <a:ext cx="745573" cy="603386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3359801" y="3925284"/>
            <a:ext cx="780244" cy="8091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2353256" y="3387528"/>
            <a:ext cx="563816" cy="6227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/>
          <p:cNvSpPr/>
          <p:nvPr/>
        </p:nvSpPr>
        <p:spPr>
          <a:xfrm>
            <a:off x="6437140" y="281230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3" name="Oval 182"/>
          <p:cNvSpPr/>
          <p:nvPr/>
        </p:nvSpPr>
        <p:spPr>
          <a:xfrm>
            <a:off x="5121652" y="399142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4" name="Oval 183"/>
          <p:cNvSpPr/>
          <p:nvPr/>
        </p:nvSpPr>
        <p:spPr>
          <a:xfrm>
            <a:off x="2375557" y="284684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87" name="Content Placeholder 5"/>
          <p:cNvSpPr txBox="1">
            <a:spLocks/>
          </p:cNvSpPr>
          <p:nvPr/>
        </p:nvSpPr>
        <p:spPr>
          <a:xfrm>
            <a:off x="7713221" y="2077635"/>
            <a:ext cx="4458253" cy="16719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u="sng" dirty="0" err="1" smtClean="0"/>
              <a:t>Metadata</a:t>
            </a:r>
            <a:r>
              <a:rPr lang="fr-FR" sz="1800" u="sng" dirty="0" smtClean="0"/>
              <a:t> </a:t>
            </a:r>
            <a:r>
              <a:rPr lang="fr-FR" sz="1800" u="sng" dirty="0" err="1" smtClean="0"/>
              <a:t>packet</a:t>
            </a:r>
            <a:r>
              <a:rPr lang="fr-FR" sz="1800" u="sng" dirty="0" smtClean="0"/>
              <a:t> flow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VM </a:t>
            </a:r>
            <a:r>
              <a:rPr lang="fr-FR" sz="1600" dirty="0" err="1" smtClean="0"/>
              <a:t>sends</a:t>
            </a:r>
            <a:r>
              <a:rPr lang="fr-FR" sz="1600" dirty="0" smtClean="0"/>
              <a:t> a </a:t>
            </a:r>
            <a:r>
              <a:rPr lang="fr-FR" sz="1600" dirty="0" err="1" smtClean="0"/>
              <a:t>metadata</a:t>
            </a:r>
            <a:r>
              <a:rPr lang="fr-FR" sz="1600" dirty="0" smtClean="0"/>
              <a:t> </a:t>
            </a:r>
            <a:r>
              <a:rPr lang="fr-FR" sz="1600" dirty="0" err="1" smtClean="0"/>
              <a:t>request</a:t>
            </a:r>
            <a:r>
              <a:rPr lang="fr-FR" sz="1600" dirty="0" smtClean="0"/>
              <a:t> to </a:t>
            </a:r>
            <a:r>
              <a:rPr lang="fr-FR" sz="1600" dirty="0" err="1" smtClean="0"/>
              <a:t>its</a:t>
            </a:r>
            <a:r>
              <a:rPr lang="fr-FR" sz="1600" dirty="0" smtClean="0"/>
              <a:t> DHCP</a:t>
            </a:r>
            <a:endParaRPr lang="fr-FR" dirty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[20.20.20.11 </a:t>
            </a:r>
            <a:r>
              <a:rPr lang="fr-FR" sz="1400" dirty="0"/>
              <a:t>=&gt; </a:t>
            </a:r>
            <a:r>
              <a:rPr lang="fr-FR" sz="1400" dirty="0" smtClean="0"/>
              <a:t>169.254.169.254:443]</a:t>
            </a:r>
            <a:endParaRPr lang="fr-FR" sz="1400" dirty="0"/>
          </a:p>
          <a:p>
            <a:pPr marL="731200" lvl="3" indent="0">
              <a:spcBef>
                <a:spcPts val="0"/>
              </a:spcBef>
              <a:buNone/>
            </a:pPr>
            <a:r>
              <a:rPr lang="fr-FR" sz="1400" dirty="0" smtClean="0"/>
              <a:t>Note: </a:t>
            </a:r>
            <a:r>
              <a:rPr lang="fr-FR" dirty="0"/>
              <a:t>The DHCP server (NSX </a:t>
            </a:r>
            <a:r>
              <a:rPr lang="fr-FR" dirty="0" err="1"/>
              <a:t>Edge</a:t>
            </a:r>
            <a:r>
              <a:rPr lang="fr-FR" dirty="0"/>
              <a:t>)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currenlty</a:t>
            </a:r>
            <a:r>
              <a:rPr lang="fr-FR" dirty="0"/>
              <a:t> support DHCP option 121 to </a:t>
            </a:r>
            <a:r>
              <a:rPr lang="fr-FR" dirty="0" err="1"/>
              <a:t>inject</a:t>
            </a:r>
            <a:r>
              <a:rPr lang="fr-FR" dirty="0"/>
              <a:t> a </a:t>
            </a:r>
            <a:r>
              <a:rPr lang="fr-FR" dirty="0" err="1"/>
              <a:t>static</a:t>
            </a:r>
            <a:r>
              <a:rPr lang="fr-FR" dirty="0"/>
              <a:t> route to the VM. That </a:t>
            </a:r>
            <a:r>
              <a:rPr lang="fr-FR" sz="1400" dirty="0" smtClean="0"/>
              <a:t>point </a:t>
            </a:r>
            <a:r>
              <a:rPr lang="fr-FR" sz="1400" dirty="0" err="1" smtClean="0"/>
              <a:t>can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accomplished</a:t>
            </a:r>
            <a:r>
              <a:rPr lang="fr-FR" sz="1400" dirty="0" smtClean="0"/>
              <a:t> </a:t>
            </a:r>
            <a:r>
              <a:rPr lang="fr-FR" sz="1400" dirty="0" err="1" smtClean="0"/>
              <a:t>injecting</a:t>
            </a:r>
            <a:r>
              <a:rPr lang="fr-FR" sz="1400" dirty="0" smtClean="0"/>
              <a:t> the route to the VM (</a:t>
            </a:r>
            <a:r>
              <a:rPr lang="fr-FR" sz="1400" dirty="0" err="1" smtClean="0"/>
              <a:t>see</a:t>
            </a:r>
            <a:r>
              <a:rPr lang="fr-FR" sz="1400" dirty="0" smtClean="0"/>
              <a:t> notes </a:t>
            </a:r>
            <a:r>
              <a:rPr lang="fr-FR" sz="1400" dirty="0" err="1" smtClean="0"/>
              <a:t>below</a:t>
            </a:r>
            <a:r>
              <a:rPr lang="fr-FR" sz="1400" dirty="0" smtClean="0"/>
              <a:t>).</a:t>
            </a:r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smtClean="0"/>
              <a:t>DHCP-</a:t>
            </a:r>
            <a:r>
              <a:rPr lang="fr-FR" sz="1600" dirty="0" err="1" smtClean="0"/>
              <a:t>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</a:t>
            </a:r>
            <a:r>
              <a:rPr lang="fr-FR" sz="1600" dirty="0" smtClean="0">
                <a:solidFill>
                  <a:srgbClr val="FF0000"/>
                </a:solidFill>
              </a:rPr>
              <a:t>end-to-end-SSL (self-</a:t>
            </a:r>
            <a:r>
              <a:rPr lang="fr-FR" sz="1600" dirty="0" err="1" smtClean="0">
                <a:solidFill>
                  <a:srgbClr val="FF0000"/>
                </a:solidFill>
              </a:rPr>
              <a:t>cert</a:t>
            </a:r>
            <a:r>
              <a:rPr lang="fr-FR" sz="1600" dirty="0" smtClean="0">
                <a:solidFill>
                  <a:srgbClr val="FF0000"/>
                </a:solidFill>
              </a:rPr>
              <a:t>) 169.254.169.254:443, </a:t>
            </a:r>
            <a:r>
              <a:rPr lang="fr-FR" sz="1600" dirty="0" err="1" smtClean="0">
                <a:solidFill>
                  <a:srgbClr val="FF0000"/>
                </a:solidFill>
              </a:rPr>
              <a:t>adds</a:t>
            </a:r>
            <a:r>
              <a:rPr lang="fr-FR" sz="1600" dirty="0" smtClean="0">
                <a:solidFill>
                  <a:srgbClr val="FF0000"/>
                </a:solidFill>
              </a:rPr>
              <a:t> headers + XFF</a:t>
            </a:r>
            <a:r>
              <a:rPr lang="fr-FR" sz="1600" dirty="0" smtClean="0"/>
              <a:t> 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two</a:t>
            </a:r>
            <a:r>
              <a:rPr lang="fr-FR" sz="1600" dirty="0" smtClean="0"/>
              <a:t> </a:t>
            </a:r>
            <a:r>
              <a:rPr lang="fr-FR" sz="1600" dirty="0" err="1" smtClean="0"/>
              <a:t>Metadata-Edges</a:t>
            </a:r>
            <a:endParaRPr lang="fr-FR" sz="1600" dirty="0" smtClean="0"/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[169.254.128.7 </a:t>
            </a:r>
            <a:r>
              <a:rPr lang="fr-FR" sz="1400" dirty="0"/>
              <a:t>=&gt; </a:t>
            </a:r>
            <a:r>
              <a:rPr lang="fr-FR" sz="1400" dirty="0" smtClean="0"/>
              <a:t>169.254.128.2:8775]</a:t>
            </a:r>
            <a:endParaRPr lang="fr-FR" sz="1400" dirty="0"/>
          </a:p>
          <a:p>
            <a:pPr marL="617100" lvl="1" indent="-342900">
              <a:buFont typeface="+mj-lt"/>
              <a:buAutoNum type="arabicPeriod"/>
            </a:pPr>
            <a:r>
              <a:rPr lang="fr-FR" sz="1600" dirty="0" err="1" smtClean="0"/>
              <a:t>Metadata-Edge</a:t>
            </a:r>
            <a:r>
              <a:rPr lang="fr-FR" sz="1600" dirty="0" smtClean="0"/>
              <a:t> </a:t>
            </a:r>
            <a:r>
              <a:rPr lang="fr-FR" sz="1600" dirty="0" err="1" smtClean="0"/>
              <a:t>is</a:t>
            </a:r>
            <a:r>
              <a:rPr lang="fr-FR" sz="1600" dirty="0" smtClean="0"/>
              <a:t> </a:t>
            </a:r>
            <a:r>
              <a:rPr lang="fr-FR" sz="1600" dirty="0" err="1" smtClean="0"/>
              <a:t>configured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VIP </a:t>
            </a:r>
            <a:r>
              <a:rPr lang="fr-FR" sz="1600" dirty="0" smtClean="0">
                <a:solidFill>
                  <a:srgbClr val="FF0000"/>
                </a:solidFill>
              </a:rPr>
              <a:t>SSL-</a:t>
            </a:r>
            <a:r>
              <a:rPr lang="fr-FR" sz="1600" dirty="0" err="1" smtClean="0">
                <a:solidFill>
                  <a:srgbClr val="FF0000"/>
                </a:solidFill>
              </a:rPr>
              <a:t>passthrough</a:t>
            </a:r>
            <a:r>
              <a:rPr lang="fr-FR" sz="1600" dirty="0" smtClean="0">
                <a:solidFill>
                  <a:srgbClr val="FF0000"/>
                </a:solidFill>
              </a:rPr>
              <a:t> </a:t>
            </a:r>
            <a:r>
              <a:rPr lang="fr-FR" sz="1600" dirty="0" smtClean="0"/>
              <a:t>and </a:t>
            </a:r>
            <a:r>
              <a:rPr lang="fr-FR" sz="1600" dirty="0" err="1" smtClean="0"/>
              <a:t>load</a:t>
            </a:r>
            <a:r>
              <a:rPr lang="fr-FR" sz="1600" dirty="0" smtClean="0"/>
              <a:t> balances </a:t>
            </a:r>
            <a:r>
              <a:rPr lang="fr-FR" sz="1600" dirty="0" err="1" smtClean="0"/>
              <a:t>it</a:t>
            </a:r>
            <a:r>
              <a:rPr lang="fr-FR" sz="1600" dirty="0" smtClean="0"/>
              <a:t> to </a:t>
            </a:r>
            <a:r>
              <a:rPr lang="fr-FR" sz="1600" dirty="0" err="1" smtClean="0"/>
              <a:t>external</a:t>
            </a:r>
            <a:r>
              <a:rPr lang="fr-FR" sz="1600" dirty="0" smtClean="0"/>
              <a:t> </a:t>
            </a:r>
            <a:r>
              <a:rPr lang="fr-FR" sz="1600" dirty="0" err="1" smtClean="0"/>
              <a:t>Metadata</a:t>
            </a:r>
            <a:r>
              <a:rPr lang="fr-FR" sz="1600" dirty="0" smtClean="0"/>
              <a:t>-Server</a:t>
            </a:r>
          </a:p>
          <a:p>
            <a:pPr marL="502700" lvl="2" indent="0">
              <a:buNone/>
            </a:pPr>
            <a:r>
              <a:rPr lang="fr-FR" sz="1400" dirty="0"/>
              <a:t>	</a:t>
            </a:r>
            <a:r>
              <a:rPr lang="fr-FR" sz="1400" dirty="0" smtClean="0"/>
              <a:t>[192.168.70.62 </a:t>
            </a:r>
            <a:r>
              <a:rPr lang="fr-FR" sz="1400" dirty="0"/>
              <a:t>=&gt; </a:t>
            </a:r>
            <a:r>
              <a:rPr lang="fr-FR" sz="1400" dirty="0" smtClean="0"/>
              <a:t>192.168.70.xx:8775]</a:t>
            </a:r>
            <a:endParaRPr lang="fr-FR" sz="1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162</a:t>
            </a:fld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6591954" y="3018379"/>
            <a:ext cx="35586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49343" y="3021567"/>
            <a:ext cx="362937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5983765" y="3233251"/>
            <a:ext cx="4869" cy="29125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983767" y="3233251"/>
            <a:ext cx="764990" cy="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748757" y="3233251"/>
            <a:ext cx="3687" cy="241438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12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Metadata</a:t>
            </a:r>
            <a:r>
              <a:rPr lang="fr-FR" dirty="0"/>
              <a:t> </a:t>
            </a:r>
            <a:r>
              <a:rPr lang="fr-FR" dirty="0" smtClean="0"/>
              <a:t>Service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dirty="0" smtClean="0"/>
              <a:t>None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8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OpenStack Field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440" y="1484074"/>
            <a:ext cx="11037489" cy="4312605"/>
          </a:xfrm>
        </p:spPr>
        <p:txBody>
          <a:bodyPr/>
          <a:lstStyle/>
          <a:p>
            <a:r>
              <a:rPr lang="en-US" dirty="0" smtClean="0"/>
              <a:t>OpenStack Vault Page – </a:t>
            </a:r>
            <a:r>
              <a:rPr lang="en-US" dirty="0" smtClean="0">
                <a:hlinkClick r:id="rId3"/>
              </a:rPr>
              <a:t>http://openstack.vmware.com/</a:t>
            </a:r>
            <a:r>
              <a:rPr lang="en-US" dirty="0" smtClean="0"/>
              <a:t> (VPN required)</a:t>
            </a:r>
          </a:p>
          <a:p>
            <a:r>
              <a:rPr lang="en-US" dirty="0" smtClean="0"/>
              <a:t>VIO Product Q&amp;A alias (open to subscription by field) – </a:t>
            </a:r>
            <a:r>
              <a:rPr lang="en-US" dirty="0" smtClean="0">
                <a:hlinkClick r:id="rId4"/>
              </a:rPr>
              <a:t>ask-vio-pm@vmware.com</a:t>
            </a:r>
            <a:endParaRPr lang="en-US" dirty="0" smtClean="0"/>
          </a:p>
          <a:p>
            <a:r>
              <a:rPr lang="en-US" dirty="0" smtClean="0"/>
              <a:t>OpenStack </a:t>
            </a:r>
            <a:r>
              <a:rPr lang="en-US" dirty="0" err="1" smtClean="0"/>
              <a:t>Socialcast</a:t>
            </a:r>
            <a:r>
              <a:rPr lang="en-US" dirty="0"/>
              <a:t> Group - </a:t>
            </a:r>
            <a:r>
              <a:rPr lang="en-US" dirty="0">
                <a:hlinkClick r:id="rId5"/>
              </a:rPr>
              <a:t>https://vmware-com.socialcast.com/groups/50866-</a:t>
            </a:r>
            <a:r>
              <a:rPr lang="en-US" dirty="0" smtClean="0">
                <a:hlinkClick r:id="rId5"/>
              </a:rPr>
              <a:t>openstack</a:t>
            </a:r>
            <a:r>
              <a:rPr lang="en-US" dirty="0" smtClean="0"/>
              <a:t> </a:t>
            </a:r>
          </a:p>
          <a:p>
            <a:r>
              <a:rPr lang="en-US" dirty="0" smtClean="0"/>
              <a:t>NSX &amp; OpenStack Product Questions – </a:t>
            </a:r>
            <a:r>
              <a:rPr lang="en-US" dirty="0" smtClean="0">
                <a:hlinkClick r:id="rId6"/>
              </a:rPr>
              <a:t>ask-nsx-pm@vmware.com</a:t>
            </a:r>
            <a:r>
              <a:rPr lang="en-US" dirty="0" smtClean="0"/>
              <a:t>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8156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L2</a:t>
            </a:r>
            <a:endParaRPr lang="fr-FR" dirty="0"/>
          </a:p>
          <a:p>
            <a:pPr lvl="1"/>
            <a:r>
              <a:rPr lang="fr-FR" dirty="0" smtClean="0">
                <a:hlinkClick r:id="rId2" action="ppaction://hlinksldjump"/>
              </a:rPr>
              <a:t>Switching</a:t>
            </a:r>
            <a:endParaRPr lang="fr-FR" dirty="0" smtClean="0"/>
          </a:p>
          <a:p>
            <a:pPr lvl="1"/>
            <a:r>
              <a:rPr lang="fr-FR" dirty="0" smtClean="0">
                <a:hlinkClick r:id="rId3" action="ppaction://hlinksldjump"/>
              </a:rPr>
              <a:t>DHCP</a:t>
            </a:r>
            <a:endParaRPr lang="fr-FR" dirty="0" smtClean="0"/>
          </a:p>
          <a:p>
            <a:r>
              <a:rPr lang="fr-FR" dirty="0" smtClean="0"/>
              <a:t>L3</a:t>
            </a:r>
          </a:p>
          <a:p>
            <a:pPr lvl="1"/>
            <a:r>
              <a:rPr lang="fr-FR" dirty="0" err="1">
                <a:hlinkClick r:id="rId4" action="ppaction://hlinksldjump"/>
              </a:rPr>
              <a:t>External</a:t>
            </a:r>
            <a:r>
              <a:rPr lang="fr-FR" dirty="0">
                <a:hlinkClick r:id="rId4" action="ppaction://hlinksldjump"/>
              </a:rPr>
              <a:t> Network</a:t>
            </a:r>
            <a:endParaRPr lang="fr-FR" dirty="0"/>
          </a:p>
          <a:p>
            <a:pPr lvl="1"/>
            <a:r>
              <a:rPr lang="fr-FR" dirty="0" err="1" smtClean="0">
                <a:hlinkClick r:id="rId5" action="ppaction://hlinksldjump"/>
              </a:rPr>
              <a:t>Logical</a:t>
            </a:r>
            <a:r>
              <a:rPr lang="fr-FR" dirty="0" smtClean="0">
                <a:hlinkClick r:id="rId5" action="ppaction://hlinksldjump"/>
              </a:rPr>
              <a:t> </a:t>
            </a:r>
            <a:r>
              <a:rPr lang="fr-FR" dirty="0" err="1" smtClean="0">
                <a:hlinkClick r:id="rId5" action="ppaction://hlinksldjump"/>
              </a:rPr>
              <a:t>Routing</a:t>
            </a:r>
            <a:r>
              <a:rPr lang="fr-FR" dirty="0" smtClean="0">
                <a:hlinkClick r:id="rId5" action="ppaction://hlinksldjump"/>
              </a:rPr>
              <a:t> </a:t>
            </a:r>
            <a:r>
              <a:rPr lang="fr-FR" dirty="0" err="1">
                <a:hlinkClick r:id="rId5" action="ppaction://hlinksldjump"/>
              </a:rPr>
              <a:t>C</a:t>
            </a:r>
            <a:r>
              <a:rPr lang="fr-FR" dirty="0" err="1" smtClean="0">
                <a:hlinkClick r:id="rId5" action="ppaction://hlinksldjump"/>
              </a:rPr>
              <a:t>entralized</a:t>
            </a:r>
            <a:endParaRPr lang="fr-FR" dirty="0" smtClean="0"/>
          </a:p>
          <a:p>
            <a:pPr lvl="1"/>
            <a:r>
              <a:rPr lang="fr-FR" dirty="0" err="1" smtClean="0">
                <a:hlinkClick r:id="rId6" action="ppaction://hlinksldjump"/>
              </a:rPr>
              <a:t>Logical</a:t>
            </a:r>
            <a:r>
              <a:rPr lang="fr-FR" dirty="0" smtClean="0">
                <a:hlinkClick r:id="rId6" action="ppaction://hlinksldjump"/>
              </a:rPr>
              <a:t> </a:t>
            </a:r>
            <a:r>
              <a:rPr lang="fr-FR" dirty="0" err="1" smtClean="0">
                <a:hlinkClick r:id="rId6" action="ppaction://hlinksldjump"/>
              </a:rPr>
              <a:t>Routing</a:t>
            </a:r>
            <a:r>
              <a:rPr lang="fr-FR" dirty="0" smtClean="0">
                <a:hlinkClick r:id="rId6" action="ppaction://hlinksldjump"/>
              </a:rPr>
              <a:t> </a:t>
            </a:r>
            <a:r>
              <a:rPr lang="fr-FR" dirty="0" err="1">
                <a:hlinkClick r:id="rId6" action="ppaction://hlinksldjump"/>
              </a:rPr>
              <a:t>D</a:t>
            </a:r>
            <a:r>
              <a:rPr lang="fr-FR" dirty="0" err="1" smtClean="0">
                <a:hlinkClick r:id="rId6" action="ppaction://hlinksldjump"/>
              </a:rPr>
              <a:t>istributed</a:t>
            </a:r>
            <a:endParaRPr lang="fr-FR" dirty="0"/>
          </a:p>
          <a:p>
            <a:pPr lvl="1"/>
            <a:r>
              <a:rPr lang="fr-FR" dirty="0" err="1" smtClean="0">
                <a:hlinkClick r:id="rId7" action="ppaction://hlinksldjump"/>
              </a:rPr>
              <a:t>Static</a:t>
            </a:r>
            <a:r>
              <a:rPr lang="fr-FR" dirty="0" smtClean="0">
                <a:hlinkClick r:id="rId7" action="ppaction://hlinksldjump"/>
              </a:rPr>
              <a:t> Route</a:t>
            </a:r>
            <a:endParaRPr lang="fr-FR" dirty="0" smtClean="0"/>
          </a:p>
          <a:p>
            <a:pPr lvl="1"/>
            <a:r>
              <a:rPr lang="fr-FR" dirty="0" err="1" smtClean="0">
                <a:hlinkClick r:id="rId8" action="ppaction://hlinksldjump"/>
              </a:rPr>
              <a:t>Floating</a:t>
            </a:r>
            <a:r>
              <a:rPr lang="fr-FR" dirty="0" smtClean="0">
                <a:hlinkClick r:id="rId8" action="ppaction://hlinksldjump"/>
              </a:rPr>
              <a:t> IP@</a:t>
            </a:r>
            <a:endParaRPr lang="fr-FR" dirty="0" smtClean="0"/>
          </a:p>
          <a:p>
            <a:pPr lvl="1"/>
            <a:r>
              <a:rPr lang="fr-FR" dirty="0">
                <a:hlinkClick r:id="rId9" action="ppaction://hlinksldjump"/>
              </a:rPr>
              <a:t>No-NAT</a:t>
            </a:r>
            <a:endParaRPr lang="fr-FR" dirty="0"/>
          </a:p>
          <a:p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Security</a:t>
            </a:r>
            <a:endParaRPr lang="fr-FR" dirty="0"/>
          </a:p>
          <a:p>
            <a:pPr lvl="1"/>
            <a:r>
              <a:rPr lang="fr-FR" dirty="0" err="1">
                <a:hlinkClick r:id="rId10" action="ppaction://hlinksldjump"/>
              </a:rPr>
              <a:t>Firewalling</a:t>
            </a:r>
            <a:endParaRPr lang="fr-FR" dirty="0"/>
          </a:p>
          <a:p>
            <a:pPr lvl="1"/>
            <a:r>
              <a:rPr lang="fr-FR" dirty="0">
                <a:hlinkClick r:id="rId11" action="ppaction://hlinksldjump"/>
              </a:rPr>
              <a:t>Port Security</a:t>
            </a:r>
            <a:endParaRPr lang="fr-FR" dirty="0"/>
          </a:p>
          <a:p>
            <a:r>
              <a:rPr lang="fr-FR" dirty="0">
                <a:hlinkClick r:id="rId12" action="ppaction://hlinksldjump"/>
              </a:rPr>
              <a:t>Load </a:t>
            </a:r>
            <a:r>
              <a:rPr lang="fr-FR" dirty="0" err="1">
                <a:hlinkClick r:id="rId12" action="ppaction://hlinksldjump"/>
              </a:rPr>
              <a:t>Balancing</a:t>
            </a:r>
            <a:endParaRPr lang="fr-FR" dirty="0"/>
          </a:p>
          <a:p>
            <a:r>
              <a:rPr lang="fr-FR" dirty="0" err="1" smtClean="0">
                <a:hlinkClick r:id="rId13" action="ppaction://hlinksldjump"/>
              </a:rPr>
              <a:t>Metadata</a:t>
            </a:r>
            <a:r>
              <a:rPr lang="fr-FR" dirty="0" smtClean="0">
                <a:hlinkClick r:id="rId13" action="ppaction://hlinksldjump"/>
              </a:rPr>
              <a:t> </a:t>
            </a:r>
            <a:r>
              <a:rPr lang="fr-FR" dirty="0">
                <a:hlinkClick r:id="rId13" action="ppaction://hlinksldjump"/>
              </a:rPr>
              <a:t>Service</a:t>
            </a:r>
            <a:endParaRPr lang="fr-FR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1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L2</a:t>
            </a:r>
          </a:p>
          <a:p>
            <a:pPr lvl="1"/>
            <a:r>
              <a:rPr lang="fr-FR" dirty="0"/>
              <a:t>Switching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2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854229" y="2447451"/>
            <a:ext cx="5067492" cy="2254366"/>
            <a:chOff x="854229" y="2447451"/>
            <a:chExt cx="5067492" cy="2254366"/>
          </a:xfrm>
        </p:grpSpPr>
        <p:grpSp>
          <p:nvGrpSpPr>
            <p:cNvPr id="36" name="Group 35"/>
            <p:cNvGrpSpPr/>
            <p:nvPr/>
          </p:nvGrpSpPr>
          <p:grpSpPr>
            <a:xfrm>
              <a:off x="854229" y="2447451"/>
              <a:ext cx="5067492" cy="2254366"/>
              <a:chOff x="854229" y="2447451"/>
              <a:chExt cx="5067492" cy="225436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854229" y="2447451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</a:rPr>
                  <a:t>1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0581" y="2447451"/>
                <a:ext cx="4661140" cy="2254366"/>
              </a:xfrm>
              <a:prstGeom prst="rect">
                <a:avLst/>
              </a:prstGeom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1371592" y="3447050"/>
              <a:ext cx="2103975" cy="1936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281584" y="2479247"/>
            <a:ext cx="6979009" cy="3200564"/>
            <a:chOff x="1281584" y="2479247"/>
            <a:chExt cx="6979009" cy="3200564"/>
          </a:xfrm>
        </p:grpSpPr>
        <p:grpSp>
          <p:nvGrpSpPr>
            <p:cNvPr id="42" name="Group 41"/>
            <p:cNvGrpSpPr/>
            <p:nvPr/>
          </p:nvGrpSpPr>
          <p:grpSpPr>
            <a:xfrm>
              <a:off x="3194110" y="2479247"/>
              <a:ext cx="5066483" cy="3200564"/>
              <a:chOff x="3194110" y="2479247"/>
              <a:chExt cx="5066483" cy="320056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3194110" y="2484969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rgbClr val="FF0000"/>
                    </a:solidFill>
                  </a:rPr>
                  <a:t>2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4855" y="2479247"/>
                <a:ext cx="4635738" cy="3200564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3742593" y="3727241"/>
                <a:ext cx="2103975" cy="1936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742592" y="4186596"/>
                <a:ext cx="2103975" cy="1936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281584" y="4784371"/>
              <a:ext cx="2357244" cy="766364"/>
              <a:chOff x="9519055" y="5690440"/>
              <a:chExt cx="2357244" cy="766364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9519055" y="5690440"/>
                <a:ext cx="2017704" cy="7663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fr-FR" sz="1400" i="1" dirty="0" smtClean="0"/>
                  <a:t>If </a:t>
                </a:r>
                <a:r>
                  <a:rPr lang="fr-FR" sz="1400" i="1" dirty="0" err="1" smtClean="0"/>
                  <a:t>empty</a:t>
                </a:r>
                <a:r>
                  <a:rPr lang="fr-FR" sz="1400" i="1" dirty="0" smtClean="0"/>
                  <a:t>, first IP@ of </a:t>
                </a:r>
                <a:r>
                  <a:rPr lang="fr-FR" sz="1400" i="1" dirty="0" err="1" smtClean="0"/>
                  <a:t>subnet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will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be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used</a:t>
                </a:r>
                <a:r>
                  <a:rPr lang="fr-FR" sz="1400" i="1" dirty="0" smtClean="0"/>
                  <a:t> for the default </a:t>
                </a:r>
                <a:r>
                  <a:rPr lang="fr-FR" sz="1400" i="1" dirty="0" err="1" smtClean="0"/>
                  <a:t>gateway</a:t>
                </a:r>
                <a:endParaRPr lang="en-US" sz="1400" i="1" dirty="0" smtClean="0"/>
              </a:p>
            </p:txBody>
          </p:sp>
          <p:cxnSp>
            <p:nvCxnSpPr>
              <p:cNvPr id="49" name="Straight Arrow Connector 48"/>
              <p:cNvCxnSpPr/>
              <p:nvPr/>
            </p:nvCxnSpPr>
            <p:spPr>
              <a:xfrm flipV="1">
                <a:off x="11579388" y="5735617"/>
                <a:ext cx="296911" cy="25122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– OpenStack Configuration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Switch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Networks", </a:t>
            </a:r>
            <a:r>
              <a:rPr lang="fr-FR" dirty="0" err="1" smtClean="0"/>
              <a:t>Create</a:t>
            </a:r>
            <a:r>
              <a:rPr lang="fr-FR" dirty="0" smtClean="0"/>
              <a:t> Network</a:t>
            </a:r>
            <a:endParaRPr lang="en-US" dirty="0" smtClean="0"/>
          </a:p>
        </p:txBody>
      </p:sp>
      <p:cxnSp>
        <p:nvCxnSpPr>
          <p:cNvPr id="25" name="Straight Connector 24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19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5554506" y="2479247"/>
            <a:ext cx="6050275" cy="3769153"/>
            <a:chOff x="5554506" y="2479247"/>
            <a:chExt cx="6050275" cy="3769153"/>
          </a:xfrm>
        </p:grpSpPr>
        <p:grpSp>
          <p:nvGrpSpPr>
            <p:cNvPr id="46" name="Group 45"/>
            <p:cNvGrpSpPr/>
            <p:nvPr/>
          </p:nvGrpSpPr>
          <p:grpSpPr>
            <a:xfrm>
              <a:off x="5554506" y="2479247"/>
              <a:ext cx="5049358" cy="3769153"/>
              <a:chOff x="5554506" y="2479247"/>
              <a:chExt cx="5049358" cy="3769153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554506" y="2479247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rgbClr val="FF0000"/>
                    </a:solidFill>
                  </a:rPr>
                  <a:t>3</a:t>
                </a:r>
                <a:endParaRPr lang="en-US" dirty="0" smtClean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8126" y="2495357"/>
                <a:ext cx="4635738" cy="3753043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6032732" y="3350241"/>
                <a:ext cx="733193" cy="19361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8270490" y="3520889"/>
              <a:ext cx="3334291" cy="960263"/>
              <a:chOff x="9275977" y="5032218"/>
              <a:chExt cx="3334291" cy="960263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9827754" y="5032218"/>
                <a:ext cx="2782514" cy="9602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wrap="square" lIns="91440" tIns="91440" rIns="91440" bIns="9144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i="1" dirty="0" smtClean="0"/>
                  <a:t>If </a:t>
                </a:r>
                <a:r>
                  <a:rPr lang="fr-FR" sz="1400" i="1" dirty="0" err="1" smtClean="0"/>
                  <a:t>empty</a:t>
                </a:r>
                <a:r>
                  <a:rPr lang="fr-FR" sz="1400" i="1" dirty="0" smtClean="0"/>
                  <a:t>, all </a:t>
                </a:r>
                <a:r>
                  <a:rPr lang="fr-FR" sz="1400" i="1" dirty="0" err="1" smtClean="0"/>
                  <a:t>subnet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will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be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used</a:t>
                </a:r>
                <a:r>
                  <a:rPr lang="fr-FR" sz="1400" i="1" dirty="0" smtClean="0"/>
                  <a:t> for DHCP minus the </a:t>
                </a:r>
                <a:r>
                  <a:rPr lang="fr-FR" sz="1400" i="1" dirty="0" err="1" smtClean="0"/>
                  <a:t>dgw</a:t>
                </a:r>
                <a:r>
                  <a:rPr lang="fr-FR" sz="1400" i="1" dirty="0" smtClean="0"/>
                  <a:t> IP@ (first IP@ of the range </a:t>
                </a:r>
                <a:r>
                  <a:rPr lang="fr-FR" sz="1400" i="1" dirty="0" err="1" smtClean="0"/>
                  <a:t>is</a:t>
                </a:r>
                <a:r>
                  <a:rPr lang="fr-FR" sz="1400" i="1" dirty="0" smtClean="0"/>
                  <a:t> </a:t>
                </a:r>
                <a:r>
                  <a:rPr lang="fr-FR" sz="1400" i="1" dirty="0" err="1" smtClean="0"/>
                  <a:t>used</a:t>
                </a:r>
                <a:r>
                  <a:rPr lang="fr-FR" sz="1400" i="1" dirty="0" smtClean="0"/>
                  <a:t> for DHCP server)</a:t>
                </a:r>
                <a:endParaRPr lang="en-US" sz="1400" i="1" dirty="0" smtClean="0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9275977" y="5590858"/>
                <a:ext cx="489023" cy="1"/>
              </a:xfrm>
              <a:prstGeom prst="straightConnector1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/>
          <p:cNvGrpSpPr/>
          <p:nvPr/>
        </p:nvGrpSpPr>
        <p:grpSpPr>
          <a:xfrm>
            <a:off x="8267950" y="5477933"/>
            <a:ext cx="3354977" cy="425210"/>
            <a:chOff x="9296664" y="5652691"/>
            <a:chExt cx="3354977" cy="425210"/>
          </a:xfrm>
        </p:grpSpPr>
        <p:sp>
          <p:nvSpPr>
            <p:cNvPr id="52" name="TextBox 51"/>
            <p:cNvSpPr txBox="1"/>
            <p:nvPr/>
          </p:nvSpPr>
          <p:spPr>
            <a:xfrm>
              <a:off x="9855739" y="5699336"/>
              <a:ext cx="2795902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i="1" dirty="0" err="1"/>
                <a:t>Currently</a:t>
              </a:r>
              <a:r>
                <a:rPr lang="fr-FR" sz="1400" i="1" dirty="0"/>
                <a:t> not </a:t>
              </a:r>
              <a:r>
                <a:rPr lang="fr-FR" sz="1400" i="1" dirty="0" err="1"/>
                <a:t>supported</a:t>
              </a:r>
              <a:r>
                <a:rPr lang="fr-FR" sz="1400" i="1" dirty="0"/>
                <a:t> in VIO </a:t>
              </a:r>
              <a:endParaRPr lang="en-US" sz="1400" i="1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9296664" y="5652691"/>
              <a:ext cx="498299" cy="212124"/>
            </a:xfrm>
            <a:prstGeom prst="straightConnector1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8267950" y="4643079"/>
            <a:ext cx="3336831" cy="766364"/>
            <a:chOff x="9296664" y="5546335"/>
            <a:chExt cx="3336831" cy="766364"/>
          </a:xfrm>
        </p:grpSpPr>
        <p:sp>
          <p:nvSpPr>
            <p:cNvPr id="59" name="TextBox 58"/>
            <p:cNvSpPr txBox="1"/>
            <p:nvPr/>
          </p:nvSpPr>
          <p:spPr>
            <a:xfrm>
              <a:off x="9837593" y="5546335"/>
              <a:ext cx="2795902" cy="766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i="1" dirty="0" err="1" smtClean="0"/>
                <a:t>Currently</a:t>
              </a:r>
              <a:r>
                <a:rPr lang="fr-FR" sz="1400" i="1" dirty="0" smtClean="0"/>
                <a:t> </a:t>
              </a:r>
              <a:r>
                <a:rPr lang="fr-FR" sz="1400" i="1" dirty="0" err="1" smtClean="0"/>
                <a:t>only</a:t>
              </a:r>
              <a:r>
                <a:rPr lang="fr-FR" sz="1400" i="1" dirty="0" smtClean="0"/>
                <a:t> 1 IP@ </a:t>
              </a:r>
              <a:r>
                <a:rPr lang="fr-FR" sz="1400" i="1" dirty="0" err="1" smtClean="0"/>
                <a:t>can</a:t>
              </a:r>
              <a:r>
                <a:rPr lang="fr-FR" sz="1400" i="1" dirty="0" smtClean="0"/>
                <a:t> </a:t>
              </a:r>
              <a:r>
                <a:rPr lang="fr-FR" sz="1400" i="1" dirty="0" err="1" smtClean="0"/>
                <a:t>be</a:t>
              </a:r>
              <a:r>
                <a:rPr lang="fr-FR" sz="1400" i="1" dirty="0" smtClean="0"/>
                <a:t> </a:t>
              </a:r>
              <a:r>
                <a:rPr lang="fr-FR" sz="1400" i="1" dirty="0" err="1" smtClean="0"/>
                <a:t>entered</a:t>
              </a:r>
              <a:r>
                <a:rPr lang="fr-FR" sz="1400" i="1" dirty="0" smtClean="0"/>
                <a:t> in UI (use CLI for more </a:t>
              </a:r>
              <a:r>
                <a:rPr lang="fr-FR" sz="1400" i="1" dirty="0" err="1" smtClean="0"/>
                <a:t>than</a:t>
              </a:r>
              <a:r>
                <a:rPr lang="fr-FR" sz="1400" i="1" dirty="0" smtClean="0"/>
                <a:t> </a:t>
              </a:r>
              <a:r>
                <a:rPr lang="fr-FR" sz="1400" i="1" dirty="0"/>
                <a:t>one) – bug 1506196</a:t>
              </a:r>
              <a:endParaRPr lang="en-US" sz="1400" i="1" dirty="0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H="1" flipV="1">
              <a:off x="9296664" y="5673589"/>
              <a:ext cx="498299" cy="191226"/>
            </a:xfrm>
            <a:prstGeom prst="straightConnector1">
              <a:avLst/>
            </a:prstGeom>
            <a:ln w="19050">
              <a:solidFill>
                <a:schemeClr val="tx2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088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Get </a:t>
            </a:r>
            <a:r>
              <a:rPr lang="en-US" dirty="0">
                <a:solidFill>
                  <a:schemeClr val="accent1"/>
                </a:solidFill>
              </a:rPr>
              <a:t>a very deep technical understanding </a:t>
            </a:r>
            <a:r>
              <a:rPr lang="en-US" dirty="0"/>
              <a:t>on</a:t>
            </a:r>
          </a:p>
          <a:p>
            <a:pPr lvl="1"/>
            <a:r>
              <a:rPr lang="fr-FR" dirty="0"/>
              <a:t>How to configure the </a:t>
            </a:r>
            <a:r>
              <a:rPr lang="fr-FR" dirty="0" err="1"/>
              <a:t>different</a:t>
            </a:r>
            <a:r>
              <a:rPr lang="fr-FR" dirty="0"/>
              <a:t> network and </a:t>
            </a:r>
            <a:r>
              <a:rPr lang="fr-FR" dirty="0" err="1"/>
              <a:t>security</a:t>
            </a:r>
            <a:r>
              <a:rPr lang="fr-FR" dirty="0"/>
              <a:t> services in </a:t>
            </a:r>
            <a:r>
              <a:rPr lang="fr-FR" dirty="0" err="1"/>
              <a:t>OpenStack</a:t>
            </a:r>
            <a:endParaRPr lang="en-US" dirty="0"/>
          </a:p>
          <a:p>
            <a:pPr lvl="1"/>
            <a:r>
              <a:rPr lang="en-US" dirty="0"/>
              <a:t>How VIO/NSX-v works</a:t>
            </a:r>
          </a:p>
          <a:p>
            <a:endParaRPr lang="fr-FR" dirty="0"/>
          </a:p>
          <a:p>
            <a:r>
              <a:rPr lang="en-US" dirty="0" smtClean="0"/>
              <a:t>Pre-requirements</a:t>
            </a:r>
            <a:endParaRPr lang="en-US" dirty="0"/>
          </a:p>
          <a:p>
            <a:pPr lvl="1"/>
            <a:r>
              <a:rPr lang="en-US" dirty="0"/>
              <a:t>Very good technical knowledge on NSX-v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– OpenStack </a:t>
            </a:r>
            <a:r>
              <a:rPr lang="en-US" dirty="0" smtClean="0"/>
              <a:t>Configuration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Switch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smtClean="0"/>
              <a:t>CLI (API)</a:t>
            </a:r>
          </a:p>
          <a:p>
            <a:pPr marL="548400" lvl="2" indent="0">
              <a:buNone/>
            </a:pPr>
            <a:r>
              <a:rPr lang="fr-FR" dirty="0" err="1" smtClean="0"/>
              <a:t>From</a:t>
            </a:r>
            <a:r>
              <a:rPr lang="fr-FR" dirty="0" smtClean="0"/>
              <a:t> VIO Controller (how to </a:t>
            </a:r>
            <a:r>
              <a:rPr lang="fr-FR" dirty="0" err="1" smtClean="0"/>
              <a:t>access</a:t>
            </a:r>
            <a:r>
              <a:rPr lang="fr-FR" dirty="0" smtClean="0"/>
              <a:t> the VIO Controller in the Notes)</a:t>
            </a:r>
          </a:p>
          <a:p>
            <a:pPr lvl="2"/>
            <a:r>
              <a:rPr lang="fr-FR" dirty="0" err="1" smtClean="0"/>
              <a:t>Create</a:t>
            </a:r>
            <a:r>
              <a:rPr lang="fr-FR" dirty="0" smtClean="0"/>
              <a:t> a Network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6729" y="2719997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net-create Tenant1-LS2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Created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a new network: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b1436207-f50c-4742-ae45-58226f8dd631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Tenant1-LS2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port_security_enabled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True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router:external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False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shared                | False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subnets               |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40e97bec2b06462098b241f04a224167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</p:txBody>
      </p:sp>
      <p:sp>
        <p:nvSpPr>
          <p:cNvPr id="12" name="Oval 11"/>
          <p:cNvSpPr/>
          <p:nvPr/>
        </p:nvSpPr>
        <p:spPr>
          <a:xfrm>
            <a:off x="1034748" y="271999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1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– OpenStack </a:t>
            </a:r>
            <a:r>
              <a:rPr lang="en-US" dirty="0" smtClean="0"/>
              <a:t>Configuration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Switch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smtClean="0"/>
              <a:t>CLI (API)</a:t>
            </a:r>
          </a:p>
          <a:p>
            <a:pPr lvl="2"/>
            <a:r>
              <a:rPr lang="fr-FR" dirty="0" err="1" smtClean="0"/>
              <a:t>Associate</a:t>
            </a:r>
            <a:r>
              <a:rPr lang="fr-FR" dirty="0" smtClean="0"/>
              <a:t> a </a:t>
            </a:r>
            <a:r>
              <a:rPr lang="fr-FR" dirty="0" err="1" smtClean="0"/>
              <a:t>Subnet</a:t>
            </a:r>
            <a:r>
              <a:rPr lang="fr-FR" dirty="0" smtClean="0"/>
              <a:t> to the Network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1162809" y="2364829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subnet-create --name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Tenant1-LS2_Net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Tenant1-LS2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10.1.2.0/24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dns-nameservers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list=true 10.33.38.1 10.33.38.2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subnet: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| Value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| {"start": "10.1.2.2", "end": "10.1.2.254"}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10.1.2.0/24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dns_nameservers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| 10.33.38.1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| 10.33.38.2                                 |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enable_dhcp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True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gateway_ip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10.1.2.1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host_routes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| d7eb0562-95d9-42ab-99b7-cfb40519b45c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ip_version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4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ipv6_address_mode |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ipv6_ra_mode      |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| Tenant1-LS2_Net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b1436207-f50c-4742-ae45-58226f8dd631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subnetpool_id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|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40e97bec2b06462098b241f04a224167           |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+-------------------+--------------------------------------------+</a:t>
            </a:r>
            <a:endParaRPr lang="en-US" sz="1600" dirty="0" smtClean="0"/>
          </a:p>
        </p:txBody>
      </p:sp>
      <p:sp>
        <p:nvSpPr>
          <p:cNvPr id="22" name="Oval 21"/>
          <p:cNvSpPr/>
          <p:nvPr/>
        </p:nvSpPr>
        <p:spPr>
          <a:xfrm>
            <a:off x="703247" y="236482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0911863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Switch in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 </a:t>
            </a:r>
            <a:r>
              <a:rPr lang="fr-FR" dirty="0" err="1" smtClean="0"/>
              <a:t>Topology</a:t>
            </a:r>
            <a:r>
              <a:rPr lang="fr-FR" dirty="0" smtClean="0"/>
              <a:t>"</a:t>
            </a:r>
            <a:endParaRPr lang="en-US" dirty="0" smtClean="0"/>
          </a:p>
        </p:txBody>
      </p:sp>
      <p:cxnSp>
        <p:nvCxnSpPr>
          <p:cNvPr id="25" name="Straight Connector 24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47" y="2297195"/>
            <a:ext cx="4020709" cy="456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Switch in </a:t>
            </a:r>
            <a:r>
              <a:rPr lang="fr-FR" dirty="0" err="1" smtClean="0"/>
              <a:t>OpenStack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More information:</a:t>
            </a:r>
          </a:p>
          <a:p>
            <a:pPr lvl="2"/>
            <a:r>
              <a:rPr lang="fr-FR" dirty="0" smtClean="0"/>
              <a:t>on </a:t>
            </a:r>
            <a:r>
              <a:rPr lang="fr-FR" dirty="0" err="1" smtClean="0"/>
              <a:t>specific</a:t>
            </a:r>
            <a:r>
              <a:rPr lang="fr-FR" dirty="0" smtClean="0"/>
              <a:t> network </a:t>
            </a:r>
            <a:r>
              <a:rPr lang="fr-FR" dirty="0" err="1" smtClean="0"/>
              <a:t>with</a:t>
            </a:r>
            <a:r>
              <a:rPr lang="fr-FR" dirty="0" smtClean="0"/>
              <a:t> "neutron </a:t>
            </a:r>
            <a:r>
              <a:rPr lang="fr-FR" dirty="0" err="1" smtClean="0"/>
              <a:t>net-show</a:t>
            </a:r>
            <a:r>
              <a:rPr lang="fr-FR" dirty="0" smtClean="0"/>
              <a:t> </a:t>
            </a:r>
            <a:r>
              <a:rPr lang="en-US" dirty="0" smtClean="0"/>
              <a:t>&lt;net-</a:t>
            </a:r>
            <a:r>
              <a:rPr lang="en-US" dirty="0" err="1" smtClean="0"/>
              <a:t>uuid</a:t>
            </a:r>
            <a:r>
              <a:rPr lang="en-US" dirty="0" smtClean="0"/>
              <a:t>&gt;</a:t>
            </a:r>
            <a:r>
              <a:rPr lang="fr-FR" dirty="0" smtClean="0"/>
              <a:t>"</a:t>
            </a:r>
          </a:p>
          <a:p>
            <a:pPr lvl="2"/>
            <a:r>
              <a:rPr lang="fr-FR" dirty="0" smtClean="0"/>
              <a:t>on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subnet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"neutron </a:t>
            </a:r>
            <a:r>
              <a:rPr lang="fr-FR" dirty="0" err="1" smtClean="0"/>
              <a:t>subnet</a:t>
            </a:r>
            <a:r>
              <a:rPr lang="fr-FR" dirty="0" smtClean="0"/>
              <a:t>-show </a:t>
            </a:r>
            <a:r>
              <a:rPr lang="en-US" dirty="0" smtClean="0"/>
              <a:t>&lt;subnet-</a:t>
            </a:r>
            <a:r>
              <a:rPr lang="en-US" dirty="0" err="1" smtClean="0"/>
              <a:t>uuid</a:t>
            </a:r>
            <a:r>
              <a:rPr lang="en-US" dirty="0" smtClean="0"/>
              <a:t>&gt;</a:t>
            </a:r>
            <a:r>
              <a:rPr lang="fr-FR" dirty="0" smtClean="0"/>
              <a:t>"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188" y="2137142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| subnets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b1436207-f50c-4742-ae45-58226f8dd631 | Tenant1-LS2 | d7eb0562-95d9-42ab-99b7-cfb40519b45c 10.1.2.0/24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6d868ba6-5a70-4ca9-a7d3-822558571d40 | Tenant1-LS1 | a8175a61-9162-4253-971d-9e675aba3cbf 10.1.1.0/24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</a:p>
          <a:p>
            <a:pPr marL="91400" lvl="1"/>
            <a:endParaRPr 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+--------------------------------------+-----------------+-------------+--------------------------------------------+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+--------------------------------------+-----------------+-------------+--------------------------------------------+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d7eb0562-95d9-42ab-99b7-cfb40519b45c | Tenant1-LS2_Net | 10.1.2.0/24 | {"start": "10.1.2.2", "end": "10.1.2.254"}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a8175a61-9162-4253-971d-9e675aba3cbf | Tenant1-LS1_Net | 10.1.1.0/24 | {"start": "10.1.1.2", "end": "10.1.1.254"}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+--------------------------------------+-----------------+-------------+--------------------------------------------+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– </a:t>
            </a:r>
            <a:r>
              <a:rPr lang="en-US" dirty="0" smtClean="0"/>
              <a:t>What happens in the backend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Network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1 </a:t>
            </a:r>
            <a:r>
              <a:rPr lang="fr-FR" dirty="0" err="1" smtClean="0"/>
              <a:t>Logical</a:t>
            </a:r>
            <a:r>
              <a:rPr lang="fr-FR" dirty="0" smtClean="0"/>
              <a:t> Switch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 in NSX</a:t>
            </a:r>
          </a:p>
          <a:p>
            <a:pPr marL="548400" lvl="2" indent="0">
              <a:buNone/>
            </a:pPr>
            <a:r>
              <a:rPr lang="fr-FR" dirty="0" smtClean="0"/>
              <a:t>Under "NSX – </a:t>
            </a:r>
            <a:r>
              <a:rPr lang="fr-FR" dirty="0" err="1" smtClean="0"/>
              <a:t>Logical</a:t>
            </a:r>
            <a:r>
              <a:rPr lang="fr-FR" dirty="0" smtClean="0"/>
              <a:t> Switches"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Note: The </a:t>
            </a:r>
            <a:r>
              <a:rPr lang="fr-FR" dirty="0" err="1" smtClean="0"/>
              <a:t>Logical</a:t>
            </a:r>
            <a:r>
              <a:rPr lang="fr-FR" dirty="0" smtClean="0"/>
              <a:t> Switch </a:t>
            </a:r>
            <a:r>
              <a:rPr lang="fr-FR" dirty="0" err="1" smtClean="0"/>
              <a:t>name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OpenStack</a:t>
            </a:r>
            <a:r>
              <a:rPr lang="fr-FR" dirty="0" smtClean="0"/>
              <a:t> Network UUID.</a:t>
            </a:r>
          </a:p>
          <a:p>
            <a:pPr marL="548400" lvl="2" indent="0">
              <a:buNone/>
            </a:pPr>
            <a:r>
              <a:rPr lang="fr-FR" dirty="0" smtClean="0"/>
              <a:t>You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OpenStack</a:t>
            </a:r>
            <a:r>
              <a:rPr lang="fr-FR" dirty="0" smtClean="0"/>
              <a:t> Network UUID via Horizon (</a:t>
            </a:r>
            <a:r>
              <a:rPr lang="fr-FR" dirty="0" err="1" smtClean="0"/>
              <a:t>edit</a:t>
            </a:r>
            <a:r>
              <a:rPr lang="fr-FR" dirty="0" smtClean="0"/>
              <a:t> the network)</a:t>
            </a:r>
          </a:p>
          <a:p>
            <a:pPr marL="548400" lvl="2" indent="0">
              <a:buNone/>
            </a:pPr>
            <a:r>
              <a:rPr lang="fr-FR" dirty="0" smtClean="0"/>
              <a:t>or CLI</a:t>
            </a:r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08186" y="5142747"/>
            <a:ext cx="5469181" cy="13754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</a:t>
            </a:r>
            <a:r>
              <a:rPr lang="fr-FR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fr-FR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all-tenants</a:t>
            </a:r>
          </a:p>
          <a:p>
            <a:pPr marL="0" lvl="1" indent="-594101"/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 credentials)</a:t>
            </a:r>
            <a:endParaRPr lang="fr-FR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+--------------------------------------+----------------+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                  |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+--------------------------------------+----------------+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b1436207-f50c-4742-ae45-58226f8dd631 | Tenant1-LS2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b7770afa-8574-45ff-9732-becd8bfff90e | inter-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-net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6d868ba6-5a70-4ca9-a7d3-822558571d40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Tenant1-LS1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+--------------------------------------+----------------+</a:t>
            </a:r>
          </a:p>
        </p:txBody>
      </p:sp>
      <p:sp>
        <p:nvSpPr>
          <p:cNvPr id="12" name="Oval 11"/>
          <p:cNvSpPr/>
          <p:nvPr/>
        </p:nvSpPr>
        <p:spPr>
          <a:xfrm>
            <a:off x="426565" y="166876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838" y="2409449"/>
            <a:ext cx="6619875" cy="16954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32838" y="3458621"/>
            <a:ext cx="1881298" cy="422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14" name="Group 13"/>
          <p:cNvGrpSpPr/>
          <p:nvPr/>
        </p:nvGrpSpPr>
        <p:grpSpPr>
          <a:xfrm>
            <a:off x="7976480" y="4893778"/>
            <a:ext cx="2927500" cy="1873346"/>
            <a:chOff x="7976480" y="4893778"/>
            <a:chExt cx="2927500" cy="187334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6480" y="4893778"/>
              <a:ext cx="2927500" cy="1873346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9122728" y="5915025"/>
              <a:ext cx="1667191" cy="1392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65085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Elbow Connector 27"/>
          <p:cNvCxnSpPr/>
          <p:nvPr/>
        </p:nvCxnSpPr>
        <p:spPr>
          <a:xfrm rot="5400000">
            <a:off x="10100156" y="1893690"/>
            <a:ext cx="938688" cy="415691"/>
          </a:xfrm>
          <a:prstGeom prst="bentConnector3">
            <a:avLst>
              <a:gd name="adj1" fmla="val 3854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– </a:t>
            </a:r>
            <a:r>
              <a:rPr lang="en-US" dirty="0" smtClean="0"/>
              <a:t>What happens in the backend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Network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The DHCP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LS in </a:t>
            </a:r>
            <a:r>
              <a:rPr lang="fr-FR" dirty="0" err="1"/>
              <a:t>trunk</a:t>
            </a:r>
            <a:r>
              <a:rPr lang="fr-FR" dirty="0"/>
              <a:t> </a:t>
            </a:r>
            <a:r>
              <a:rPr lang="fr-FR" dirty="0" smtClean="0"/>
              <a:t>interface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IP@ = first IP@ of DHCP range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9" name="Oval 8"/>
          <p:cNvSpPr/>
          <p:nvPr/>
        </p:nvSpPr>
        <p:spPr>
          <a:xfrm>
            <a:off x="426565" y="166876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22781" y="1969700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56834" y="2263554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9450237" y="1929845"/>
            <a:ext cx="1018583" cy="442328"/>
          </a:xfrm>
          <a:prstGeom prst="bentConnector3">
            <a:avLst>
              <a:gd name="adj1" fmla="val 34912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ateway" descr="icon_gatew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54" y="2151321"/>
            <a:ext cx="621336" cy="62133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878048" y="1904304"/>
            <a:ext cx="128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Trunk</a:t>
            </a: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 flipH="1">
            <a:off x="8859872" y="3105466"/>
            <a:ext cx="237438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8859871" y="268249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V="1">
            <a:off x="10284970" y="2782182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46"/>
          <p:cNvSpPr/>
          <p:nvPr/>
        </p:nvSpPr>
        <p:spPr>
          <a:xfrm>
            <a:off x="9873310" y="1804361"/>
            <a:ext cx="760719" cy="514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2" name="Straight Arrow Connector 31"/>
          <p:cNvCxnSpPr>
            <a:endCxn id="33" idx="1"/>
          </p:cNvCxnSpPr>
          <p:nvPr/>
        </p:nvCxnSpPr>
        <p:spPr>
          <a:xfrm flipV="1">
            <a:off x="10669338" y="2042804"/>
            <a:ext cx="208710" cy="10851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326345" y="1976656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 bwMode="auto">
          <a:xfrm flipV="1">
            <a:off x="10469102" y="3100387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9981942" y="3376247"/>
            <a:ext cx="97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Connector 73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8801632" y="1796290"/>
            <a:ext cx="3368555" cy="2003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0349523" y="3926931"/>
            <a:ext cx="29786" cy="55835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01632" y="4508755"/>
            <a:ext cx="3368556" cy="1902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UI the DHCP-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and LS-to-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are not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represented</a:t>
            </a:r>
            <a:r>
              <a:rPr lang="en-US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This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allow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to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reach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server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when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network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created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with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no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gateway</a:t>
            </a:r>
            <a:r>
              <a:rPr lang="fr-FR" sz="1200" b="1" dirty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en-US" sz="1200" b="1" dirty="0" smtClean="0">
                <a:solidFill>
                  <a:schemeClr val="tx2"/>
                </a:solidFill>
                <a:ea typeface="ＭＳ Ｐゴシック"/>
              </a:rPr>
              <a:t>(more </a:t>
            </a:r>
            <a:r>
              <a:rPr lang="en-US" sz="1200" b="1" dirty="0">
                <a:solidFill>
                  <a:schemeClr val="tx2"/>
                </a:solidFill>
                <a:ea typeface="ＭＳ Ｐゴシック"/>
              </a:rPr>
              <a:t>info in the </a:t>
            </a:r>
            <a:r>
              <a:rPr lang="en-US" sz="1200" b="1" dirty="0" smtClean="0">
                <a:solidFill>
                  <a:schemeClr val="tx2"/>
                </a:solidFill>
                <a:ea typeface="ＭＳ Ｐゴシック"/>
              </a:rPr>
              <a:t>metadata </a:t>
            </a:r>
            <a:r>
              <a:rPr lang="en-US" sz="1200" b="1" dirty="0">
                <a:solidFill>
                  <a:schemeClr val="tx2"/>
                </a:solidFill>
                <a:ea typeface="ＭＳ Ｐゴシック"/>
              </a:rPr>
              <a:t>section)</a:t>
            </a:r>
          </a:p>
          <a:p>
            <a:pPr marL="0" lvl="1"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CLI the admin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can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see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LS-to-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network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called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"inter-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-net" 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(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net-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all-tenants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)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0" y="3082607"/>
            <a:ext cx="8195731" cy="236613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692237" y="3940768"/>
            <a:ext cx="625763" cy="411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757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– What happens in the backend </a:t>
            </a:r>
            <a:r>
              <a:rPr lang="en-US" dirty="0" smtClean="0"/>
              <a:t>(3/3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fr-FR" dirty="0"/>
              <a:t>A new DHCP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(</a:t>
            </a:r>
            <a:r>
              <a:rPr lang="fr-FR" dirty="0" err="1"/>
              <a:t>from</a:t>
            </a:r>
            <a:r>
              <a:rPr lang="fr-FR" dirty="0"/>
              <a:t> the backup-xxx </a:t>
            </a:r>
            <a:r>
              <a:rPr lang="fr-FR" dirty="0" err="1" smtClean="0"/>
              <a:t>edges</a:t>
            </a:r>
            <a:r>
              <a:rPr lang="fr-FR" dirty="0"/>
              <a:t>*</a:t>
            </a:r>
            <a:r>
              <a:rPr lang="fr-FR" dirty="0" smtClean="0"/>
              <a:t>) </a:t>
            </a:r>
            <a:r>
              <a:rPr lang="fr-FR" dirty="0"/>
              <a:t>in case of :</a:t>
            </a:r>
          </a:p>
          <a:p>
            <a:pPr lvl="2"/>
            <a:r>
              <a:rPr lang="fr-FR" dirty="0" smtClean="0"/>
              <a:t>more </a:t>
            </a:r>
            <a:r>
              <a:rPr lang="fr-FR" dirty="0" err="1" smtClean="0"/>
              <a:t>than</a:t>
            </a:r>
            <a:r>
              <a:rPr lang="fr-FR" dirty="0" smtClean="0"/>
              <a:t> 160 </a:t>
            </a:r>
            <a:r>
              <a:rPr lang="fr-FR" dirty="0" err="1" smtClean="0"/>
              <a:t>logical</a:t>
            </a:r>
            <a:r>
              <a:rPr lang="fr-FR" dirty="0" smtClean="0"/>
              <a:t> networks </a:t>
            </a:r>
          </a:p>
          <a:p>
            <a:pPr lvl="2"/>
            <a:r>
              <a:rPr lang="fr-FR" dirty="0" smtClean="0"/>
              <a:t>new </a:t>
            </a:r>
            <a:r>
              <a:rPr lang="fr-FR" dirty="0" err="1"/>
              <a:t>subnet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IP </a:t>
            </a:r>
            <a:r>
              <a:rPr lang="fr-FR" dirty="0" err="1"/>
              <a:t>overlapping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</a:t>
            </a:r>
            <a:r>
              <a:rPr lang="fr-FR" dirty="0" err="1"/>
              <a:t>existing</a:t>
            </a:r>
            <a:r>
              <a:rPr lang="fr-FR" dirty="0"/>
              <a:t> network on the DHCP </a:t>
            </a:r>
            <a:r>
              <a:rPr lang="fr-FR" dirty="0" err="1" smtClean="0"/>
              <a:t>Edge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 smtClean="0"/>
              <a:t>subnet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attached</a:t>
            </a:r>
            <a:r>
              <a:rPr lang="fr-FR" dirty="0" smtClean="0"/>
              <a:t> to a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lvl="1"/>
            <a:endParaRPr lang="fr-FR" dirty="0"/>
          </a:p>
          <a:p>
            <a:pPr marL="274200" lvl="1" indent="0">
              <a:buNone/>
            </a:pPr>
            <a:r>
              <a:rPr lang="fr-FR" dirty="0" smtClean="0"/>
              <a:t>*: New </a:t>
            </a:r>
            <a:r>
              <a:rPr lang="fr-FR" dirty="0" err="1" smtClean="0"/>
              <a:t>deployment</a:t>
            </a:r>
            <a:r>
              <a:rPr lang="fr-FR" dirty="0" smtClean="0"/>
              <a:t> of NSX-v </a:t>
            </a:r>
            <a:r>
              <a:rPr lang="fr-FR" dirty="0" err="1" smtClean="0"/>
              <a:t>Edges</a:t>
            </a:r>
            <a:r>
              <a:rPr lang="fr-FR" dirty="0" smtClean="0"/>
              <a:t> or DLR </a:t>
            </a:r>
            <a:r>
              <a:rPr lang="fr-FR" dirty="0" err="1" smtClean="0"/>
              <a:t>is</a:t>
            </a:r>
            <a:r>
              <a:rPr lang="fr-FR" dirty="0" smtClean="0"/>
              <a:t> slow (1 to 2 </a:t>
            </a:r>
            <a:r>
              <a:rPr lang="fr-FR" dirty="0" err="1" smtClean="0"/>
              <a:t>mns</a:t>
            </a:r>
            <a:r>
              <a:rPr lang="fr-FR" dirty="0" smtClean="0"/>
              <a:t>). To speed-up the </a:t>
            </a:r>
            <a:r>
              <a:rPr lang="fr-FR" dirty="0" err="1" smtClean="0"/>
              <a:t>deployment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, NSX-v plugin </a:t>
            </a:r>
            <a:r>
              <a:rPr lang="fr-FR" dirty="0" err="1" smtClean="0"/>
              <a:t>pre-deploys</a:t>
            </a:r>
            <a:r>
              <a:rPr lang="fr-FR" dirty="0" smtClean="0"/>
              <a:t> NSX </a:t>
            </a:r>
            <a:r>
              <a:rPr lang="fr-FR" dirty="0" err="1" smtClean="0"/>
              <a:t>Edges</a:t>
            </a:r>
            <a:r>
              <a:rPr lang="fr-FR" dirty="0" smtClean="0"/>
              <a:t> and DLR </a:t>
            </a:r>
            <a:r>
              <a:rPr lang="fr-FR" dirty="0" err="1" smtClean="0"/>
              <a:t>with</a:t>
            </a:r>
            <a:r>
              <a:rPr lang="fr-FR" dirty="0" smtClean="0"/>
              <a:t> the </a:t>
            </a:r>
            <a:r>
              <a:rPr lang="fr-FR" dirty="0" err="1" smtClean="0"/>
              <a:t>name</a:t>
            </a:r>
            <a:r>
              <a:rPr lang="fr-FR" dirty="0" smtClean="0"/>
              <a:t> "backup-xxx".</a:t>
            </a:r>
          </a:p>
          <a:p>
            <a:pPr marL="274200" lvl="1" indent="0">
              <a:buNone/>
            </a:pPr>
            <a:r>
              <a:rPr lang="fr-FR" dirty="0" err="1" smtClean="0"/>
              <a:t>When</a:t>
            </a:r>
            <a:r>
              <a:rPr lang="fr-FR" dirty="0" smtClean="0"/>
              <a:t> a new </a:t>
            </a:r>
            <a:r>
              <a:rPr lang="fr-FR" dirty="0" err="1" smtClean="0"/>
              <a:t>Edge</a:t>
            </a:r>
            <a:r>
              <a:rPr lang="fr-FR" dirty="0" smtClean="0"/>
              <a:t> or DLR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needed</a:t>
            </a:r>
            <a:r>
              <a:rPr lang="fr-FR" dirty="0" smtClean="0"/>
              <a:t> for Network (</a:t>
            </a:r>
            <a:r>
              <a:rPr lang="fr-FR" dirty="0" err="1" smtClean="0"/>
              <a:t>logical</a:t>
            </a:r>
            <a:r>
              <a:rPr lang="fr-FR" dirty="0" smtClean="0"/>
              <a:t> switch) or Router (</a:t>
            </a:r>
            <a:r>
              <a:rPr lang="fr-FR" dirty="0" err="1" smtClean="0"/>
              <a:t>logical</a:t>
            </a:r>
            <a:r>
              <a:rPr lang="fr-FR" dirty="0" smtClean="0"/>
              <a:t> router), one "backup-xxx"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simply</a:t>
            </a:r>
            <a:r>
              <a:rPr lang="fr-FR" dirty="0" smtClean="0"/>
              <a:t> </a:t>
            </a:r>
            <a:r>
              <a:rPr lang="fr-FR" dirty="0" err="1" smtClean="0"/>
              <a:t>renamed</a:t>
            </a:r>
            <a:r>
              <a:rPr lang="fr-FR" dirty="0" smtClean="0"/>
              <a:t> and a new "backup-xxx"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pre-deployed</a:t>
            </a:r>
            <a:r>
              <a:rPr lang="fr-FR" dirty="0" smtClean="0"/>
              <a:t>.</a:t>
            </a:r>
          </a:p>
          <a:p>
            <a:pPr marL="274200" lvl="1" indent="0">
              <a:buNone/>
            </a:pPr>
            <a:r>
              <a:rPr lang="fr-FR" i="1" dirty="0" smtClean="0"/>
              <a:t>Note: The </a:t>
            </a:r>
            <a:r>
              <a:rPr lang="fr-FR" i="1" dirty="0" err="1" smtClean="0"/>
              <a:t>number</a:t>
            </a:r>
            <a:r>
              <a:rPr lang="fr-FR" i="1" dirty="0"/>
              <a:t> </a:t>
            </a:r>
            <a:r>
              <a:rPr lang="fr-FR" i="1" dirty="0" smtClean="0"/>
              <a:t>of </a:t>
            </a:r>
            <a:r>
              <a:rPr lang="fr-FR" i="1" dirty="0" err="1" smtClean="0"/>
              <a:t>pre-deployed</a:t>
            </a:r>
            <a:r>
              <a:rPr lang="fr-FR" i="1" dirty="0" smtClean="0"/>
              <a:t> and maximum </a:t>
            </a:r>
            <a:r>
              <a:rPr lang="fr-FR" i="1" dirty="0" err="1" smtClean="0"/>
              <a:t>Edges</a:t>
            </a:r>
            <a:r>
              <a:rPr lang="fr-FR" i="1" dirty="0" smtClean="0"/>
              <a:t> and DLR as </a:t>
            </a:r>
            <a:r>
              <a:rPr lang="fr-FR" i="1" dirty="0" err="1" smtClean="0"/>
              <a:t>well</a:t>
            </a:r>
            <a:r>
              <a:rPr lang="fr-FR" i="1" dirty="0" smtClean="0"/>
              <a:t> as </a:t>
            </a:r>
            <a:r>
              <a:rPr lang="fr-FR" i="1" dirty="0" err="1" smtClean="0"/>
              <a:t>its</a:t>
            </a:r>
            <a:r>
              <a:rPr lang="fr-FR" i="1" dirty="0" smtClean="0"/>
              <a:t> type (compact, large, </a:t>
            </a:r>
            <a:r>
              <a:rPr lang="fr-FR" i="1" dirty="0" err="1" smtClean="0"/>
              <a:t>etc</a:t>
            </a:r>
            <a:r>
              <a:rPr lang="fr-FR" i="1" dirty="0" smtClean="0"/>
              <a:t>) </a:t>
            </a:r>
            <a:r>
              <a:rPr lang="fr-FR" i="1" dirty="0" err="1" smtClean="0"/>
              <a:t>is</a:t>
            </a:r>
            <a:r>
              <a:rPr lang="fr-FR" i="1" dirty="0" smtClean="0"/>
              <a:t> </a:t>
            </a:r>
            <a:r>
              <a:rPr lang="fr-FR" i="1" dirty="0" err="1" smtClean="0"/>
              <a:t>defined</a:t>
            </a:r>
            <a:r>
              <a:rPr lang="fr-FR" i="1" dirty="0" smtClean="0"/>
              <a:t> in /</a:t>
            </a:r>
            <a:r>
              <a:rPr lang="fr-FR" i="1" dirty="0" err="1" smtClean="0"/>
              <a:t>etc</a:t>
            </a:r>
            <a:r>
              <a:rPr lang="fr-FR" i="1" dirty="0" smtClean="0"/>
              <a:t>/neutron/plugins/</a:t>
            </a:r>
            <a:r>
              <a:rPr lang="fr-FR" i="1" dirty="0" err="1" smtClean="0"/>
              <a:t>vmware</a:t>
            </a:r>
            <a:r>
              <a:rPr lang="fr-FR" i="1" dirty="0" smtClean="0"/>
              <a:t>/nsxv.ini </a:t>
            </a:r>
            <a:r>
              <a:rPr lang="fr-FR" i="1" dirty="0" err="1" smtClean="0"/>
              <a:t>with</a:t>
            </a:r>
            <a:r>
              <a:rPr lang="fr-FR" i="1" dirty="0"/>
              <a:t> setting "</a:t>
            </a:r>
            <a:r>
              <a:rPr lang="fr-FR" i="1" dirty="0" err="1" smtClean="0"/>
              <a:t>backup_edge_pool</a:t>
            </a:r>
            <a:r>
              <a:rPr lang="fr-FR" i="1" dirty="0" smtClean="0"/>
              <a:t>"</a:t>
            </a:r>
            <a:endParaRPr lang="fr-FR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63" y="5047615"/>
            <a:ext cx="7520940" cy="156591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Switching 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u="sng" dirty="0" smtClean="0"/>
              <a:t>Bug</a:t>
            </a:r>
          </a:p>
          <a:p>
            <a:pPr lvl="1"/>
            <a:r>
              <a:rPr lang="fr-FR" dirty="0" smtClean="0"/>
              <a:t>No Horizon UI for multiple </a:t>
            </a:r>
            <a:r>
              <a:rPr lang="fr-FR" dirty="0"/>
              <a:t>DNS server (bug </a:t>
            </a:r>
            <a:r>
              <a:rPr lang="fr-FR" dirty="0" smtClean="0"/>
              <a:t>1506196)</a:t>
            </a:r>
            <a:endParaRPr lang="en-US" dirty="0" smtClean="0"/>
          </a:p>
          <a:p>
            <a:r>
              <a:rPr lang="en-US" u="sng" dirty="0" smtClean="0"/>
              <a:t>Limitation:</a:t>
            </a:r>
          </a:p>
          <a:p>
            <a:pPr lvl="1"/>
            <a:r>
              <a:rPr lang="fr-FR" dirty="0" smtClean="0"/>
              <a:t>No IPv6 support</a:t>
            </a:r>
          </a:p>
          <a:p>
            <a:pPr lvl="1"/>
            <a:r>
              <a:rPr lang="fr-FR" dirty="0" smtClean="0"/>
              <a:t>No Host </a:t>
            </a:r>
            <a:r>
              <a:rPr lang="fr-FR" dirty="0" err="1" smtClean="0"/>
              <a:t>Routing</a:t>
            </a:r>
            <a:r>
              <a:rPr lang="fr-FR" dirty="0" smtClean="0"/>
              <a:t> support (bug </a:t>
            </a:r>
            <a:r>
              <a:rPr lang="en-US" dirty="0" smtClean="0"/>
              <a:t>1471988)</a:t>
            </a:r>
            <a:endParaRPr lang="fr-FR" dirty="0" smtClean="0"/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49" name="Straight Connector 48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8168127" y="1153932"/>
            <a:ext cx="3817613" cy="621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 flipV="1">
            <a:off x="2246328" y="5309961"/>
            <a:ext cx="2373179" cy="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2980632" y="4882943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5034561" y="5305912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5559232" y="487129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>
            <a:off x="3883625" y="4344519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883624" y="3921550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3482937" y="530591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3300057" y="5509183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4052860" y="530591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3869980" y="5505710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6" name="Straight Connector 25"/>
          <p:cNvCxnSpPr>
            <a:endCxn id="28" idx="0"/>
          </p:cNvCxnSpPr>
          <p:nvPr/>
        </p:nvCxnSpPr>
        <p:spPr bwMode="auto">
          <a:xfrm flipH="1">
            <a:off x="5480499" y="529967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" name="Group 26"/>
          <p:cNvGrpSpPr/>
          <p:nvPr/>
        </p:nvGrpSpPr>
        <p:grpSpPr>
          <a:xfrm>
            <a:off x="5297619" y="5502941"/>
            <a:ext cx="365760" cy="365760"/>
            <a:chOff x="7882780" y="2019910"/>
            <a:chExt cx="457200" cy="457200"/>
          </a:xfrm>
        </p:grpSpPr>
        <p:sp>
          <p:nvSpPr>
            <p:cNvPr id="28" name="Rounded Rectangle 2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Straight Connector 29"/>
          <p:cNvCxnSpPr>
            <a:endCxn id="32" idx="0"/>
          </p:cNvCxnSpPr>
          <p:nvPr/>
        </p:nvCxnSpPr>
        <p:spPr bwMode="auto">
          <a:xfrm flipH="1">
            <a:off x="6050422" y="529967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Group 30"/>
          <p:cNvGrpSpPr/>
          <p:nvPr/>
        </p:nvGrpSpPr>
        <p:grpSpPr>
          <a:xfrm>
            <a:off x="5867542" y="5499468"/>
            <a:ext cx="365760" cy="365760"/>
            <a:chOff x="7882780" y="2019910"/>
            <a:chExt cx="457200" cy="457200"/>
          </a:xfrm>
        </p:grpSpPr>
        <p:sp>
          <p:nvSpPr>
            <p:cNvPr id="32" name="Rounded Rectangle 3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4858174" y="4897630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4272785" y="4950161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37" idx="0"/>
          </p:cNvCxnSpPr>
          <p:nvPr/>
        </p:nvCxnSpPr>
        <p:spPr bwMode="auto">
          <a:xfrm flipH="1">
            <a:off x="4754875" y="4344519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88" y="4573746"/>
            <a:ext cx="498973" cy="49897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249379" y="3620147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482694" y="317331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Router1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7187" y="4867591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cxnSp>
        <p:nvCxnSpPr>
          <p:cNvPr id="42" name="Elbow Connector 41"/>
          <p:cNvCxnSpPr/>
          <p:nvPr/>
        </p:nvCxnSpPr>
        <p:spPr>
          <a:xfrm rot="16200000" flipH="1">
            <a:off x="2380349" y="4921039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95036" y="4847390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.254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1457127" y="4344519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1457126" y="3921550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External-VLAN102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21.21.21.0/24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>
            <a:off x="2328377" y="4344519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2822881" y="3620147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56196" y="3173314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Router2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4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36" y="4489612"/>
            <a:ext cx="498973" cy="49897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553456" y="5956149"/>
            <a:ext cx="2002471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.1</a:t>
            </a:r>
          </a:p>
          <a:p>
            <a:r>
              <a:rPr lang="fr-FR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route 30.30.30/0 via .254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2786872" y="3577942"/>
            <a:ext cx="0" cy="76657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8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2484016" y="3218924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0" name="Straight Connector 59"/>
          <p:cNvCxnSpPr/>
          <p:nvPr/>
        </p:nvCxnSpPr>
        <p:spPr bwMode="auto">
          <a:xfrm>
            <a:off x="5214480" y="3577942"/>
            <a:ext cx="0" cy="76657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9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4910514" y="3218924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42941"/>
          <a:stretch/>
        </p:blipFill>
        <p:spPr>
          <a:xfrm>
            <a:off x="7507790" y="4013702"/>
            <a:ext cx="3133779" cy="276034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27</a:t>
            </a:fld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4690449" y="6297162"/>
            <a:ext cx="2817341" cy="167139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33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en-US" dirty="0" smtClean="0"/>
              <a:t>Switching – Specific use case "Provider Network"</a:t>
            </a:r>
            <a:br>
              <a:rPr lang="en-US" dirty="0" smtClean="0"/>
            </a:br>
            <a:r>
              <a:rPr lang="en-US" sz="2400" dirty="0" smtClean="0"/>
              <a:t>Tenant VMs in </a:t>
            </a:r>
            <a:r>
              <a:rPr lang="en-US" sz="2400" dirty="0"/>
              <a:t>the same </a:t>
            </a:r>
            <a:r>
              <a:rPr lang="en-US" sz="2400" dirty="0" smtClean="0"/>
              <a:t>subnet </a:t>
            </a:r>
            <a:r>
              <a:rPr lang="en-US" sz="2400" dirty="0"/>
              <a:t>as physical </a:t>
            </a:r>
            <a:r>
              <a:rPr lang="en-US" sz="2400" dirty="0" smtClean="0"/>
              <a:t>servers/routers/appliance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7536496" cy="4648200"/>
          </a:xfrm>
        </p:spPr>
        <p:txBody>
          <a:bodyPr/>
          <a:lstStyle/>
          <a:p>
            <a:r>
              <a:rPr lang="en-US" u="sng" dirty="0" smtClean="0"/>
              <a:t>Case1 with 1 single </a:t>
            </a:r>
            <a:r>
              <a:rPr lang="en-US" u="sng" dirty="0" err="1" smtClean="0"/>
              <a:t>vDS</a:t>
            </a:r>
            <a:r>
              <a:rPr lang="en-US" u="sng" dirty="0" smtClean="0"/>
              <a:t> for "Compute + </a:t>
            </a:r>
            <a:r>
              <a:rPr lang="en-US" u="sng" dirty="0" err="1" smtClean="0"/>
              <a:t>Mgt</a:t>
            </a:r>
            <a:r>
              <a:rPr lang="en-US" u="sng" dirty="0" smtClean="0"/>
              <a:t>-Edge":</a:t>
            </a:r>
          </a:p>
          <a:p>
            <a:pPr marL="617100" lvl="1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endParaRPr lang="en-US" dirty="0"/>
          </a:p>
          <a:p>
            <a:pPr marL="617100" lvl="1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endParaRPr lang="en-US" dirty="0"/>
          </a:p>
          <a:p>
            <a:pPr marL="274200" lvl="1" indent="0">
              <a:buNone/>
            </a:pPr>
            <a:endParaRPr lang="en-US" dirty="0" smtClean="0"/>
          </a:p>
          <a:p>
            <a:pPr marL="274200" lvl="1" indent="0">
              <a:buNone/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27015" y="1909429"/>
            <a:ext cx="3679824" cy="1426051"/>
            <a:chOff x="8232776" y="1546170"/>
            <a:chExt cx="3679824" cy="1426051"/>
          </a:xfrm>
        </p:grpSpPr>
        <p:cxnSp>
          <p:nvCxnSpPr>
            <p:cNvPr id="57" name="Straight Connector 56"/>
            <p:cNvCxnSpPr>
              <a:endCxn id="59" idx="0"/>
            </p:cNvCxnSpPr>
            <p:nvPr/>
          </p:nvCxnSpPr>
          <p:spPr bwMode="auto">
            <a:xfrm flipH="1">
              <a:off x="8514467" y="2336376"/>
              <a:ext cx="4107" cy="20327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8" name="Group 57"/>
            <p:cNvGrpSpPr/>
            <p:nvPr/>
          </p:nvGrpSpPr>
          <p:grpSpPr>
            <a:xfrm>
              <a:off x="8331591" y="2539647"/>
              <a:ext cx="365760" cy="365760"/>
              <a:chOff x="7368022" y="2019910"/>
              <a:chExt cx="457200" cy="457200"/>
            </a:xfrm>
          </p:grpSpPr>
          <p:sp>
            <p:nvSpPr>
              <p:cNvPr id="59" name="Rounded Rectangle 58"/>
              <p:cNvSpPr/>
              <p:nvPr/>
            </p:nvSpPr>
            <p:spPr>
              <a:xfrm>
                <a:off x="7368022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444862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2" name="Straight Connector 61"/>
            <p:cNvCxnSpPr>
              <a:endCxn id="65" idx="0"/>
            </p:cNvCxnSpPr>
            <p:nvPr/>
          </p:nvCxnSpPr>
          <p:spPr bwMode="auto">
            <a:xfrm flipH="1">
              <a:off x="9084390" y="2336376"/>
              <a:ext cx="468" cy="19979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4" name="Group 63"/>
            <p:cNvGrpSpPr/>
            <p:nvPr/>
          </p:nvGrpSpPr>
          <p:grpSpPr>
            <a:xfrm>
              <a:off x="8901510" y="2536174"/>
              <a:ext cx="365760" cy="365760"/>
              <a:chOff x="7368023" y="2019910"/>
              <a:chExt cx="457200" cy="457200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7368023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7444863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7" name="Straight Connector 66"/>
            <p:cNvCxnSpPr/>
            <p:nvPr/>
          </p:nvCxnSpPr>
          <p:spPr bwMode="auto">
            <a:xfrm flipH="1">
              <a:off x="8325381" y="2336376"/>
              <a:ext cx="3497311" cy="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8325380" y="1913407"/>
              <a:ext cx="16546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Provider-Net1  VLAN111</a:t>
              </a:r>
            </a:p>
            <a:p>
              <a:r>
                <a:rPr lang="fr-FR" sz="1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10.2.1.0/24</a:t>
              </a:r>
              <a:endParaRPr lang="en-US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232776" y="1901005"/>
              <a:ext cx="3679824" cy="54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72" name="Picture 37"/>
            <p:cNvPicPr>
              <a:picLocks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20000" contrast="20000"/>
            </a:blip>
            <a:srcRect/>
            <a:stretch>
              <a:fillRect/>
            </a:stretch>
          </p:blipFill>
          <p:spPr bwMode="auto">
            <a:xfrm>
              <a:off x="11242412" y="2536849"/>
              <a:ext cx="618976" cy="435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Shape 403"/>
            <p:cNvSpPr/>
            <p:nvPr/>
          </p:nvSpPr>
          <p:spPr>
            <a:xfrm>
              <a:off x="10514037" y="2652337"/>
              <a:ext cx="606267" cy="26188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74" name="Straight Connector 73"/>
            <p:cNvCxnSpPr>
              <a:endCxn id="73" idx="0"/>
            </p:cNvCxnSpPr>
            <p:nvPr/>
          </p:nvCxnSpPr>
          <p:spPr bwMode="auto">
            <a:xfrm>
              <a:off x="10817170" y="2336376"/>
              <a:ext cx="1" cy="31596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Straight Connector 74"/>
            <p:cNvCxnSpPr>
              <a:endCxn id="72" idx="0"/>
            </p:cNvCxnSpPr>
            <p:nvPr/>
          </p:nvCxnSpPr>
          <p:spPr bwMode="auto">
            <a:xfrm>
              <a:off x="11551900" y="2336376"/>
              <a:ext cx="0" cy="20047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TextBox 91"/>
            <p:cNvSpPr txBox="1"/>
            <p:nvPr/>
          </p:nvSpPr>
          <p:spPr>
            <a:xfrm>
              <a:off x="8232776" y="1546170"/>
              <a:ext cx="1265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Logical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7" name="Straight Connector 76"/>
          <p:cNvCxnSpPr>
            <a:endCxn id="79" idx="0"/>
          </p:cNvCxnSpPr>
          <p:nvPr/>
        </p:nvCxnSpPr>
        <p:spPr bwMode="auto">
          <a:xfrm flipH="1">
            <a:off x="6934493" y="269963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8" name="Group 77"/>
          <p:cNvGrpSpPr/>
          <p:nvPr/>
        </p:nvGrpSpPr>
        <p:grpSpPr>
          <a:xfrm>
            <a:off x="6751613" y="2902906"/>
            <a:ext cx="365760" cy="365760"/>
            <a:chOff x="7882780" y="2019910"/>
            <a:chExt cx="457200" cy="457200"/>
          </a:xfrm>
        </p:grpSpPr>
        <p:sp>
          <p:nvSpPr>
            <p:cNvPr id="79" name="Rounded Rectangle 7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1" name="Straight Connector 80"/>
          <p:cNvCxnSpPr>
            <a:endCxn id="83" idx="0"/>
          </p:cNvCxnSpPr>
          <p:nvPr/>
        </p:nvCxnSpPr>
        <p:spPr bwMode="auto">
          <a:xfrm flipH="1">
            <a:off x="7504416" y="269963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7321536" y="2899433"/>
            <a:ext cx="365760" cy="365760"/>
            <a:chOff x="7882780" y="2019910"/>
            <a:chExt cx="457200" cy="457200"/>
          </a:xfrm>
        </p:grpSpPr>
        <p:sp>
          <p:nvSpPr>
            <p:cNvPr id="83" name="Rounded Rectangle 8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/>
          <p:nvPr/>
        </p:nvCxnSpPr>
        <p:spPr bwMode="auto">
          <a:xfrm flipH="1">
            <a:off x="6697759" y="2699636"/>
            <a:ext cx="204270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6702799" y="232979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vDS</a:t>
            </a:r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Provider-Net1 </a:t>
            </a:r>
            <a:r>
              <a:rPr lang="fr-FR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PortGroup</a:t>
            </a:r>
            <a:endParaRPr lang="fr-FR" sz="1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VLAN111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527228" y="2264264"/>
            <a:ext cx="4409632" cy="54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8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266672" y="290010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Shape 403"/>
          <p:cNvSpPr/>
          <p:nvPr/>
        </p:nvSpPr>
        <p:spPr>
          <a:xfrm>
            <a:off x="9538297" y="3015596"/>
            <a:ext cx="606267" cy="26188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cxnSp>
        <p:nvCxnSpPr>
          <p:cNvPr id="90" name="Straight Connector 89"/>
          <p:cNvCxnSpPr>
            <a:endCxn id="89" idx="0"/>
          </p:cNvCxnSpPr>
          <p:nvPr/>
        </p:nvCxnSpPr>
        <p:spPr bwMode="auto">
          <a:xfrm>
            <a:off x="9841430" y="2699635"/>
            <a:ext cx="1" cy="3159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/>
          <p:cNvCxnSpPr>
            <a:endCxn id="88" idx="0"/>
          </p:cNvCxnSpPr>
          <p:nvPr/>
        </p:nvCxnSpPr>
        <p:spPr bwMode="auto">
          <a:xfrm>
            <a:off x="10576160" y="2699635"/>
            <a:ext cx="0" cy="20047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7207004" y="1887783"/>
            <a:ext cx="136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14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5" name="Straight Connector 94"/>
          <p:cNvCxnSpPr/>
          <p:nvPr/>
        </p:nvCxnSpPr>
        <p:spPr bwMode="auto">
          <a:xfrm flipH="1">
            <a:off x="9511285" y="2698396"/>
            <a:ext cx="135882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Straight Connector 97"/>
          <p:cNvCxnSpPr/>
          <p:nvPr/>
        </p:nvCxnSpPr>
        <p:spPr bwMode="auto">
          <a:xfrm flipH="1">
            <a:off x="8790560" y="2698396"/>
            <a:ext cx="6604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10122246" y="247333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VLAN111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/>
          <p:cNvCxnSpPr>
            <a:endCxn id="51" idx="0"/>
          </p:cNvCxnSpPr>
          <p:nvPr/>
        </p:nvCxnSpPr>
        <p:spPr bwMode="auto">
          <a:xfrm>
            <a:off x="2470596" y="2699635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1" name="Gateway" descr="icon_gatewa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7" y="2904670"/>
            <a:ext cx="414953" cy="41495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990945" y="331962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1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1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>
            <a:endCxn id="56" idx="0"/>
          </p:cNvCxnSpPr>
          <p:nvPr/>
        </p:nvCxnSpPr>
        <p:spPr bwMode="auto">
          <a:xfrm>
            <a:off x="8470708" y="2708123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6" name="Gateway" descr="icon_gatewa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49" y="2913158"/>
            <a:ext cx="414953" cy="41495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013594" y="3284701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820859" y="3954999"/>
            <a:ext cx="911522" cy="781324"/>
            <a:chOff x="7373616" y="4445465"/>
            <a:chExt cx="911522" cy="781324"/>
          </a:xfrm>
        </p:grpSpPr>
        <p:grpSp>
          <p:nvGrpSpPr>
            <p:cNvPr id="17" name="Group 16"/>
            <p:cNvGrpSpPr/>
            <p:nvPr/>
          </p:nvGrpSpPr>
          <p:grpSpPr>
            <a:xfrm>
              <a:off x="7373616" y="4445465"/>
              <a:ext cx="911522" cy="333094"/>
              <a:chOff x="7373616" y="4445465"/>
              <a:chExt cx="911522" cy="333094"/>
            </a:xfrm>
          </p:grpSpPr>
          <p:pic>
            <p:nvPicPr>
              <p:cNvPr id="63" name="Picture 62" descr="ICON_Server_flat_Q408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616" y="44454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Picture 68" descr="ICON_Server_flat_Q408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016" y="45978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1" name="TextBox 70"/>
            <p:cNvSpPr txBox="1"/>
            <p:nvPr/>
          </p:nvSpPr>
          <p:spPr>
            <a:xfrm>
              <a:off x="7398454" y="4765124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</a:t>
              </a:r>
              <a:endParaRPr lang="en-US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111842" y="3954999"/>
            <a:ext cx="911522" cy="781324"/>
            <a:chOff x="7373616" y="4445465"/>
            <a:chExt cx="911522" cy="781324"/>
          </a:xfrm>
        </p:grpSpPr>
        <p:grpSp>
          <p:nvGrpSpPr>
            <p:cNvPr id="109" name="Group 108"/>
            <p:cNvGrpSpPr/>
            <p:nvPr/>
          </p:nvGrpSpPr>
          <p:grpSpPr>
            <a:xfrm>
              <a:off x="7373616" y="4445465"/>
              <a:ext cx="911522" cy="333094"/>
              <a:chOff x="7373616" y="4445465"/>
              <a:chExt cx="911522" cy="333094"/>
            </a:xfrm>
          </p:grpSpPr>
          <p:pic>
            <p:nvPicPr>
              <p:cNvPr id="111" name="Picture 110" descr="ICON_Server_flat_Q408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616" y="44454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2" name="Picture 111" descr="ICON_Server_flat_Q408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016" y="45978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0" name="TextBox 109"/>
            <p:cNvSpPr txBox="1"/>
            <p:nvPr/>
          </p:nvSpPr>
          <p:spPr>
            <a:xfrm>
              <a:off x="7380821" y="4765124"/>
              <a:ext cx="8867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Mgt-Edge</a:t>
              </a:r>
              <a:endParaRPr lang="en-US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6839989" y="3291776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9444698" y="3284701"/>
            <a:ext cx="13997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servers/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140424" y="3327179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336780" y="3327179"/>
            <a:ext cx="13997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servers/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337387" y="4745264"/>
            <a:ext cx="4306588" cy="1638998"/>
            <a:chOff x="7337387" y="4403292"/>
            <a:chExt cx="4306588" cy="1638998"/>
          </a:xfrm>
        </p:grpSpPr>
        <p:sp>
          <p:nvSpPr>
            <p:cNvPr id="50" name="Rectangle 49"/>
            <p:cNvSpPr/>
            <p:nvPr/>
          </p:nvSpPr>
          <p:spPr>
            <a:xfrm>
              <a:off x="7337387" y="4879159"/>
              <a:ext cx="4306588" cy="1163131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80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VLAN111 must be available</a:t>
              </a:r>
            </a:p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on all </a:t>
              </a:r>
              <a:r>
                <a:rPr lang="en-US" b="1" dirty="0" err="1">
                  <a:solidFill>
                    <a:srgbClr val="FF0000"/>
                  </a:solidFill>
                </a:rPr>
                <a:t>ESXi</a:t>
              </a:r>
              <a:r>
                <a:rPr lang="en-US" b="1" dirty="0">
                  <a:solidFill>
                    <a:srgbClr val="FF0000"/>
                  </a:solidFill>
                </a:rPr>
                <a:t> Compute</a:t>
              </a:r>
              <a:r>
                <a:rPr lang="en-US" dirty="0">
                  <a:solidFill>
                    <a:srgbClr val="FF0000"/>
                  </a:solidFill>
                </a:rPr>
                <a:t> (for the VM) and </a:t>
              </a:r>
              <a:r>
                <a:rPr lang="en-US" b="1" dirty="0">
                  <a:solidFill>
                    <a:srgbClr val="FF0000"/>
                  </a:solidFill>
                </a:rPr>
                <a:t>on all </a:t>
              </a:r>
              <a:r>
                <a:rPr lang="en-US" b="1" dirty="0" err="1">
                  <a:solidFill>
                    <a:srgbClr val="FF0000"/>
                  </a:solidFill>
                </a:rPr>
                <a:t>ESXi</a:t>
              </a:r>
              <a:r>
                <a:rPr lang="en-US" b="1" dirty="0">
                  <a:solidFill>
                    <a:srgbClr val="FF0000"/>
                  </a:solidFill>
                </a:rPr>
                <a:t> Edge </a:t>
              </a:r>
              <a:r>
                <a:rPr lang="en-US" dirty="0">
                  <a:solidFill>
                    <a:srgbClr val="FF0000"/>
                  </a:solidFill>
                </a:rPr>
                <a:t>(for DHCP) on the </a:t>
              </a:r>
              <a:r>
                <a:rPr lang="en-US" dirty="0" err="1">
                  <a:solidFill>
                    <a:srgbClr val="FF0000"/>
                  </a:solidFill>
                </a:rPr>
                <a:t>vDS</a:t>
              </a:r>
              <a:r>
                <a:rPr lang="en-US" dirty="0">
                  <a:solidFill>
                    <a:srgbClr val="FF0000"/>
                  </a:solidFill>
                </a:rPr>
                <a:t>-Transport 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8470708" y="4403292"/>
              <a:ext cx="102311" cy="475868"/>
            </a:xfrm>
            <a:prstGeom prst="straightConnector1">
              <a:avLst/>
            </a:prstGeom>
            <a:ln w="3810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 flipV="1">
              <a:off x="7562807" y="4430929"/>
              <a:ext cx="903459" cy="440861"/>
            </a:xfrm>
            <a:prstGeom prst="straightConnector1">
              <a:avLst/>
            </a:prstGeom>
            <a:ln w="3810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ctangle 117"/>
          <p:cNvSpPr/>
          <p:nvPr/>
        </p:nvSpPr>
        <p:spPr>
          <a:xfrm>
            <a:off x="6770311" y="3601135"/>
            <a:ext cx="2351387" cy="2242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/>
              </a:rPr>
              <a:t>Compute, </a:t>
            </a: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Mgt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/>
              </a:rPr>
              <a:t>-Edge VDS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31215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en-US" dirty="0" smtClean="0"/>
              <a:t>Switching – Specific use case "Provider Network"</a:t>
            </a:r>
            <a:br>
              <a:rPr lang="en-US" dirty="0" smtClean="0"/>
            </a:br>
            <a:r>
              <a:rPr lang="en-US" sz="2400" dirty="0" smtClean="0"/>
              <a:t>Tenant VMs in </a:t>
            </a:r>
            <a:r>
              <a:rPr lang="en-US" sz="2400" dirty="0"/>
              <a:t>the same </a:t>
            </a:r>
            <a:r>
              <a:rPr lang="en-US" sz="2400" dirty="0" smtClean="0"/>
              <a:t>subnet </a:t>
            </a:r>
            <a:r>
              <a:rPr lang="en-US" sz="2400" dirty="0"/>
              <a:t>as physical </a:t>
            </a:r>
            <a:r>
              <a:rPr lang="en-US" sz="2400" dirty="0" smtClean="0"/>
              <a:t>servers/routers/appliance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7536496" cy="4648200"/>
          </a:xfrm>
        </p:spPr>
        <p:txBody>
          <a:bodyPr/>
          <a:lstStyle/>
          <a:p>
            <a:r>
              <a:rPr lang="en-US" u="sng" dirty="0" smtClean="0"/>
              <a:t>Case1 with 1 single </a:t>
            </a:r>
            <a:r>
              <a:rPr lang="en-US" u="sng" dirty="0" err="1" smtClean="0"/>
              <a:t>vDS</a:t>
            </a:r>
            <a:r>
              <a:rPr lang="en-US" u="sng" dirty="0" smtClean="0"/>
              <a:t> for "Compute + Edge":</a:t>
            </a:r>
          </a:p>
          <a:p>
            <a:pPr marL="617100" lvl="1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endParaRPr lang="en-US" dirty="0"/>
          </a:p>
          <a:p>
            <a:pPr marL="617100" lvl="1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endParaRPr lang="en-US" dirty="0"/>
          </a:p>
          <a:p>
            <a:pPr marL="617100" lvl="1" indent="-3429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VLAN </a:t>
            </a:r>
            <a:r>
              <a:rPr lang="en-US" dirty="0"/>
              <a:t>P</a:t>
            </a:r>
            <a:r>
              <a:rPr lang="en-US" dirty="0" smtClean="0"/>
              <a:t>rovider Network (as admin)</a:t>
            </a:r>
          </a:p>
          <a:p>
            <a:pPr lvl="2"/>
            <a:r>
              <a:rPr lang="fr-FR" dirty="0" smtClean="0"/>
              <a:t>Under "</a:t>
            </a:r>
            <a:r>
              <a:rPr lang="en-US" dirty="0"/>
              <a:t>A</a:t>
            </a:r>
            <a:r>
              <a:rPr lang="en-US" dirty="0" smtClean="0"/>
              <a:t>dmin </a:t>
            </a:r>
            <a:r>
              <a:rPr lang="en-US" dirty="0"/>
              <a:t>- System Panel - Networks - Create </a:t>
            </a:r>
            <a:r>
              <a:rPr lang="en-US" dirty="0" smtClean="0"/>
              <a:t>Network" </a:t>
            </a:r>
            <a:r>
              <a:rPr lang="en-US" sz="1600" dirty="0" smtClean="0"/>
              <a:t>with option "shared"</a:t>
            </a:r>
          </a:p>
          <a:p>
            <a:pPr marL="776900" lvl="3" indent="0">
              <a:buNone/>
            </a:pPr>
            <a:r>
              <a:rPr lang="fr-FR" i="1" dirty="0" smtClean="0"/>
              <a:t>This </a:t>
            </a:r>
            <a:r>
              <a:rPr lang="fr-FR" i="1" dirty="0" err="1" smtClean="0"/>
              <a:t>creates</a:t>
            </a:r>
            <a:r>
              <a:rPr lang="fr-FR" i="1" dirty="0" smtClean="0"/>
              <a:t> a new VDS port group </a:t>
            </a:r>
          </a:p>
          <a:p>
            <a:pPr marL="502700" lvl="2" indent="0">
              <a:buNone/>
            </a:pPr>
            <a:endParaRPr lang="en-US" i="1" dirty="0" smtClean="0"/>
          </a:p>
          <a:p>
            <a:pPr marL="617100" lvl="1" indent="-342900">
              <a:buFont typeface="+mj-lt"/>
              <a:buAutoNum type="arabicPeriod"/>
            </a:pPr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Subnet</a:t>
            </a:r>
            <a:r>
              <a:rPr lang="fr-FR" dirty="0" smtClean="0"/>
              <a:t> on </a:t>
            </a:r>
            <a:r>
              <a:rPr lang="fr-FR" dirty="0" err="1" smtClean="0"/>
              <a:t>that</a:t>
            </a:r>
            <a:r>
              <a:rPr lang="fr-FR" dirty="0" smtClean="0"/>
              <a:t> provider network (as admin)</a:t>
            </a:r>
          </a:p>
          <a:p>
            <a:pPr marL="502700" lvl="2" indent="0">
              <a:buNone/>
            </a:pPr>
            <a:r>
              <a:rPr lang="fr-FR" dirty="0" smtClean="0"/>
              <a:t>Attention: Check "</a:t>
            </a:r>
            <a:r>
              <a:rPr lang="fr-FR" dirty="0" err="1" smtClean="0"/>
              <a:t>Disable</a:t>
            </a:r>
            <a:r>
              <a:rPr lang="fr-FR" dirty="0" smtClean="0"/>
              <a:t> Gateway" + "</a:t>
            </a:r>
            <a:r>
              <a:rPr lang="fr-FR" dirty="0" err="1" smtClean="0"/>
              <a:t>Enable</a:t>
            </a:r>
            <a:r>
              <a:rPr lang="fr-FR" dirty="0" smtClean="0"/>
              <a:t> DHCP"</a:t>
            </a:r>
          </a:p>
          <a:p>
            <a:pPr marL="502700" lvl="2" indent="0">
              <a:buNone/>
            </a:pPr>
            <a:r>
              <a:rPr lang="fr-FR" sz="1400" i="1" dirty="0" smtClean="0"/>
              <a:t>This </a:t>
            </a:r>
            <a:r>
              <a:rPr lang="fr-FR" sz="1400" i="1" dirty="0" err="1" smtClean="0"/>
              <a:t>creates</a:t>
            </a:r>
            <a:r>
              <a:rPr lang="fr-FR" sz="1400" i="1" dirty="0" smtClean="0"/>
              <a:t> a new </a:t>
            </a:r>
            <a:r>
              <a:rPr lang="fr-FR" sz="1400" i="1" dirty="0" err="1" smtClean="0"/>
              <a:t>Edge</a:t>
            </a:r>
            <a:r>
              <a:rPr lang="fr-FR" sz="1400" i="1" dirty="0" smtClean="0"/>
              <a:t> DHCP </a:t>
            </a:r>
            <a:r>
              <a:rPr lang="fr-FR" sz="1400" i="1" dirty="0" err="1" smtClean="0"/>
              <a:t>Trunk</a:t>
            </a:r>
            <a:r>
              <a:rPr lang="fr-FR" sz="1400" i="1" dirty="0" smtClean="0"/>
              <a:t> interface</a:t>
            </a:r>
            <a:endParaRPr lang="en-US" sz="1400" i="1" dirty="0" smtClean="0"/>
          </a:p>
          <a:p>
            <a:pPr marL="274200" lvl="1" indent="0">
              <a:buNone/>
            </a:pPr>
            <a:endParaRPr lang="en-US" dirty="0" smtClean="0"/>
          </a:p>
          <a:p>
            <a:pPr marL="274200" lvl="1" indent="0">
              <a:buNone/>
            </a:pPr>
            <a:endParaRPr lang="en-US" dirty="0"/>
          </a:p>
          <a:p>
            <a:pPr marL="274200" lvl="1" indent="0">
              <a:buNone/>
            </a:pPr>
            <a:endParaRPr lang="en-US" dirty="0" smtClean="0"/>
          </a:p>
          <a:p>
            <a:pPr marL="274200" lvl="1" indent="0">
              <a:buNone/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577" y="3108558"/>
            <a:ext cx="1938119" cy="3271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717" y="3966286"/>
            <a:ext cx="5045334" cy="809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716" y="4060180"/>
            <a:ext cx="2018134" cy="27026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060" y="4092036"/>
            <a:ext cx="1960346" cy="251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1685" y="5271141"/>
            <a:ext cx="4774176" cy="74679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027015" y="1621193"/>
            <a:ext cx="3679824" cy="1426051"/>
            <a:chOff x="1027015" y="1909429"/>
            <a:chExt cx="3679824" cy="1426051"/>
          </a:xfrm>
        </p:grpSpPr>
        <p:grpSp>
          <p:nvGrpSpPr>
            <p:cNvPr id="143" name="Group 142"/>
            <p:cNvGrpSpPr/>
            <p:nvPr/>
          </p:nvGrpSpPr>
          <p:grpSpPr>
            <a:xfrm>
              <a:off x="1027015" y="1909429"/>
              <a:ext cx="3679824" cy="1426051"/>
              <a:chOff x="8232776" y="1546170"/>
              <a:chExt cx="3679824" cy="1426051"/>
            </a:xfrm>
          </p:grpSpPr>
          <p:cxnSp>
            <p:nvCxnSpPr>
              <p:cNvPr id="144" name="Straight Connector 143"/>
              <p:cNvCxnSpPr>
                <a:endCxn id="158" idx="0"/>
              </p:cNvCxnSpPr>
              <p:nvPr/>
            </p:nvCxnSpPr>
            <p:spPr bwMode="auto">
              <a:xfrm flipH="1">
                <a:off x="8514467" y="2336376"/>
                <a:ext cx="4107" cy="203271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45" name="Group 144"/>
              <p:cNvGrpSpPr/>
              <p:nvPr/>
            </p:nvGrpSpPr>
            <p:grpSpPr>
              <a:xfrm>
                <a:off x="8331591" y="2539647"/>
                <a:ext cx="365760" cy="365760"/>
                <a:chOff x="7368022" y="2019910"/>
                <a:chExt cx="457200" cy="457200"/>
              </a:xfrm>
            </p:grpSpPr>
            <p:sp>
              <p:nvSpPr>
                <p:cNvPr id="158" name="Rounded Rectangle 157"/>
                <p:cNvSpPr/>
                <p:nvPr/>
              </p:nvSpPr>
              <p:spPr>
                <a:xfrm>
                  <a:off x="7368022" y="2019910"/>
                  <a:ext cx="457200" cy="4572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>
                  <a:off x="7444862" y="2132685"/>
                  <a:ext cx="365760" cy="3116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fr-FR" sz="1400" dirty="0" smtClean="0">
                      <a:solidFill>
                        <a:schemeClr val="bg1"/>
                      </a:solidFill>
                    </a:rPr>
                    <a:t>VM</a:t>
                  </a:r>
                  <a:endParaRPr lang="en-US" sz="1400" dirty="0" smtClean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46" name="Straight Connector 145"/>
              <p:cNvCxnSpPr>
                <a:endCxn id="156" idx="0"/>
              </p:cNvCxnSpPr>
              <p:nvPr/>
            </p:nvCxnSpPr>
            <p:spPr bwMode="auto">
              <a:xfrm flipH="1">
                <a:off x="9084390" y="2336376"/>
                <a:ext cx="468" cy="199798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47" name="Group 146"/>
              <p:cNvGrpSpPr/>
              <p:nvPr/>
            </p:nvGrpSpPr>
            <p:grpSpPr>
              <a:xfrm>
                <a:off x="8901510" y="2536174"/>
                <a:ext cx="365760" cy="365760"/>
                <a:chOff x="7368023" y="2019910"/>
                <a:chExt cx="457200" cy="457200"/>
              </a:xfrm>
            </p:grpSpPr>
            <p:sp>
              <p:nvSpPr>
                <p:cNvPr id="156" name="Rounded Rectangle 155"/>
                <p:cNvSpPr/>
                <p:nvPr/>
              </p:nvSpPr>
              <p:spPr>
                <a:xfrm>
                  <a:off x="7368023" y="2019910"/>
                  <a:ext cx="457200" cy="457200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b="1" dirty="0" smtClean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TextBox 156"/>
                <p:cNvSpPr txBox="1"/>
                <p:nvPr/>
              </p:nvSpPr>
              <p:spPr>
                <a:xfrm>
                  <a:off x="7444863" y="2132685"/>
                  <a:ext cx="365760" cy="31167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fr-FR" sz="1400" dirty="0" smtClean="0">
                      <a:solidFill>
                        <a:schemeClr val="bg1"/>
                      </a:solidFill>
                    </a:rPr>
                    <a:t>VM</a:t>
                  </a:r>
                  <a:endParaRPr lang="en-US" sz="1400" dirty="0" smtClean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48" name="Straight Connector 147"/>
              <p:cNvCxnSpPr/>
              <p:nvPr/>
            </p:nvCxnSpPr>
            <p:spPr bwMode="auto">
              <a:xfrm flipH="1">
                <a:off x="8325381" y="2336376"/>
                <a:ext cx="3497311" cy="1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49" name="TextBox 148"/>
              <p:cNvSpPr txBox="1"/>
              <p:nvPr/>
            </p:nvSpPr>
            <p:spPr>
              <a:xfrm>
                <a:off x="8325380" y="1913407"/>
                <a:ext cx="16546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000" b="1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Provider-Net1  VLAN111</a:t>
                </a:r>
              </a:p>
              <a:p>
                <a:r>
                  <a:rPr lang="fr-FR" sz="1000" b="1" dirty="0" smtClean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10.2.1.0/24</a:t>
                </a:r>
                <a:endParaRPr lang="en-US" sz="1000" b="1" dirty="0" err="1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8232776" y="1901005"/>
                <a:ext cx="3679824" cy="54495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</p:txBody>
          </p:sp>
          <p:pic>
            <p:nvPicPr>
              <p:cNvPr id="151" name="Picture 37"/>
              <p:cNvPicPr>
                <a:picLocks noChangeArrowheads="1"/>
              </p:cNvPicPr>
              <p:nvPr/>
            </p:nvPicPr>
            <p:blipFill>
              <a:blip r:embed="rId8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lum bright="20000" contrast="20000"/>
              </a:blip>
              <a:srcRect/>
              <a:stretch>
                <a:fillRect/>
              </a:stretch>
            </p:blipFill>
            <p:spPr bwMode="auto">
              <a:xfrm>
                <a:off x="11242412" y="2536849"/>
                <a:ext cx="618976" cy="4353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2" name="Shape 403"/>
              <p:cNvSpPr/>
              <p:nvPr/>
            </p:nvSpPr>
            <p:spPr>
              <a:xfrm>
                <a:off x="10514037" y="2652337"/>
                <a:ext cx="606267" cy="2618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endParaRPr lang="en-US" kern="0" dirty="0">
                  <a:solidFill>
                    <a:sysClr val="windowText" lastClr="000000"/>
                  </a:solidFill>
                  <a:latin typeface="Arial"/>
                </a:endParaRPr>
              </a:p>
            </p:txBody>
          </p:sp>
          <p:cxnSp>
            <p:nvCxnSpPr>
              <p:cNvPr id="153" name="Straight Connector 152"/>
              <p:cNvCxnSpPr>
                <a:endCxn id="152" idx="0"/>
              </p:cNvCxnSpPr>
              <p:nvPr/>
            </p:nvCxnSpPr>
            <p:spPr bwMode="auto">
              <a:xfrm>
                <a:off x="10817170" y="2336376"/>
                <a:ext cx="1" cy="315961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>
                <a:endCxn id="151" idx="0"/>
              </p:cNvCxnSpPr>
              <p:nvPr/>
            </p:nvCxnSpPr>
            <p:spPr bwMode="auto">
              <a:xfrm>
                <a:off x="11551900" y="2336376"/>
                <a:ext cx="0" cy="200473"/>
              </a:xfrm>
              <a:prstGeom prst="line">
                <a:avLst/>
              </a:prstGeom>
              <a:solidFill>
                <a:srgbClr val="0095D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5" name="TextBox 154"/>
              <p:cNvSpPr txBox="1"/>
              <p:nvPr/>
            </p:nvSpPr>
            <p:spPr>
              <a:xfrm>
                <a:off x="8232776" y="1546170"/>
                <a:ext cx="126502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Logical</a:t>
                </a:r>
                <a:r>
                  <a:rPr lang="fr-FR" sz="1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fr-FR" sz="1400" b="1" dirty="0" err="1" smtClean="0">
                    <a:latin typeface="Arial" panose="020B0604020202020204" pitchFamily="34" charset="0"/>
                    <a:cs typeface="Arial" panose="020B0604020202020204" pitchFamily="34" charset="0"/>
                  </a:rPr>
                  <a:t>View</a:t>
                </a:r>
                <a:endParaRPr lang="en-US" sz="1400" b="1" dirty="0" err="1" smtClean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79" name="Straight Connector 178"/>
            <p:cNvCxnSpPr>
              <a:endCxn id="180" idx="0"/>
            </p:cNvCxnSpPr>
            <p:nvPr/>
          </p:nvCxnSpPr>
          <p:spPr bwMode="auto">
            <a:xfrm>
              <a:off x="2470596" y="2699635"/>
              <a:ext cx="2718" cy="205035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0" name="Gateway" descr="icon_gateway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837" y="2904670"/>
              <a:ext cx="414953" cy="41495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527228" y="1599547"/>
            <a:ext cx="4409632" cy="1447697"/>
            <a:chOff x="6527228" y="1887783"/>
            <a:chExt cx="4409632" cy="1447697"/>
          </a:xfrm>
        </p:grpSpPr>
        <p:cxnSp>
          <p:nvCxnSpPr>
            <p:cNvPr id="160" name="Straight Connector 159"/>
            <p:cNvCxnSpPr>
              <a:endCxn id="162" idx="0"/>
            </p:cNvCxnSpPr>
            <p:nvPr/>
          </p:nvCxnSpPr>
          <p:spPr bwMode="auto">
            <a:xfrm flipH="1">
              <a:off x="6934493" y="2699635"/>
              <a:ext cx="4107" cy="20327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61" name="Group 160"/>
            <p:cNvGrpSpPr/>
            <p:nvPr/>
          </p:nvGrpSpPr>
          <p:grpSpPr>
            <a:xfrm>
              <a:off x="6751613" y="2902906"/>
              <a:ext cx="365760" cy="365760"/>
              <a:chOff x="7882780" y="2019910"/>
              <a:chExt cx="457200" cy="457200"/>
            </a:xfrm>
          </p:grpSpPr>
          <p:sp>
            <p:nvSpPr>
              <p:cNvPr id="162" name="Rounded Rectangle 161"/>
              <p:cNvSpPr/>
              <p:nvPr/>
            </p:nvSpPr>
            <p:spPr>
              <a:xfrm>
                <a:off x="7882780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7959620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4" name="Straight Connector 163"/>
            <p:cNvCxnSpPr>
              <a:endCxn id="166" idx="0"/>
            </p:cNvCxnSpPr>
            <p:nvPr/>
          </p:nvCxnSpPr>
          <p:spPr bwMode="auto">
            <a:xfrm flipH="1">
              <a:off x="7504416" y="2699635"/>
              <a:ext cx="468" cy="19979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65" name="Group 164"/>
            <p:cNvGrpSpPr/>
            <p:nvPr/>
          </p:nvGrpSpPr>
          <p:grpSpPr>
            <a:xfrm>
              <a:off x="7321536" y="2899433"/>
              <a:ext cx="365760" cy="365760"/>
              <a:chOff x="7882780" y="2019910"/>
              <a:chExt cx="457200" cy="457200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7882780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7959620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8" name="Straight Connector 167"/>
            <p:cNvCxnSpPr/>
            <p:nvPr/>
          </p:nvCxnSpPr>
          <p:spPr bwMode="auto">
            <a:xfrm flipH="1">
              <a:off x="6697759" y="2699636"/>
              <a:ext cx="2042704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9" name="TextBox 168"/>
            <p:cNvSpPr txBox="1"/>
            <p:nvPr/>
          </p:nvSpPr>
          <p:spPr>
            <a:xfrm>
              <a:off x="6702799" y="2329795"/>
              <a:ext cx="20185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 err="1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vDS</a:t>
              </a:r>
              <a:r>
                <a:rPr lang="fr-FR" sz="1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Provider-Net1 </a:t>
              </a:r>
              <a:r>
                <a:rPr lang="fr-FR" sz="1000" b="1" dirty="0" err="1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PortGroup</a:t>
              </a:r>
              <a:endPara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fr-FR" sz="1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VLAN111</a:t>
              </a:r>
              <a:endParaRPr lang="en-US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527228" y="2264264"/>
              <a:ext cx="4409632" cy="54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171" name="Picture 37"/>
            <p:cNvPicPr>
              <a:picLocks noChangeArrowheads="1"/>
            </p:cNvPicPr>
            <p:nvPr/>
          </p:nvPicPr>
          <p:blipFill>
            <a:blip r:embed="rId8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20000" contrast="20000"/>
            </a:blip>
            <a:srcRect/>
            <a:stretch>
              <a:fillRect/>
            </a:stretch>
          </p:blipFill>
          <p:spPr bwMode="auto">
            <a:xfrm>
              <a:off x="10266672" y="2900108"/>
              <a:ext cx="618976" cy="435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2" name="Shape 403"/>
            <p:cNvSpPr/>
            <p:nvPr/>
          </p:nvSpPr>
          <p:spPr>
            <a:xfrm>
              <a:off x="9538297" y="3015596"/>
              <a:ext cx="606267" cy="261880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173" name="Straight Connector 172"/>
            <p:cNvCxnSpPr>
              <a:endCxn id="172" idx="0"/>
            </p:cNvCxnSpPr>
            <p:nvPr/>
          </p:nvCxnSpPr>
          <p:spPr bwMode="auto">
            <a:xfrm>
              <a:off x="9841430" y="2699635"/>
              <a:ext cx="1" cy="31596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" name="Straight Connector 173"/>
            <p:cNvCxnSpPr>
              <a:endCxn id="171" idx="0"/>
            </p:cNvCxnSpPr>
            <p:nvPr/>
          </p:nvCxnSpPr>
          <p:spPr bwMode="auto">
            <a:xfrm>
              <a:off x="10576160" y="2699635"/>
              <a:ext cx="0" cy="20047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5" name="TextBox 174"/>
            <p:cNvSpPr txBox="1"/>
            <p:nvPr/>
          </p:nvSpPr>
          <p:spPr>
            <a:xfrm>
              <a:off x="7207004" y="1887783"/>
              <a:ext cx="1366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Physical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6" name="Straight Connector 175"/>
            <p:cNvCxnSpPr/>
            <p:nvPr/>
          </p:nvCxnSpPr>
          <p:spPr bwMode="auto">
            <a:xfrm flipH="1">
              <a:off x="9511285" y="2698396"/>
              <a:ext cx="1358822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7" name="Straight Connector 176"/>
            <p:cNvCxnSpPr/>
            <p:nvPr/>
          </p:nvCxnSpPr>
          <p:spPr bwMode="auto">
            <a:xfrm flipH="1">
              <a:off x="8790560" y="2698396"/>
              <a:ext cx="660400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8" name="TextBox 177"/>
            <p:cNvSpPr txBox="1"/>
            <p:nvPr/>
          </p:nvSpPr>
          <p:spPr>
            <a:xfrm>
              <a:off x="10122246" y="2473334"/>
              <a:ext cx="74571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 smtClean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VLAN111</a:t>
              </a:r>
              <a:endParaRPr lang="en-US" sz="1000" b="1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>
              <a:endCxn id="182" idx="0"/>
            </p:cNvCxnSpPr>
            <p:nvPr/>
          </p:nvCxnSpPr>
          <p:spPr bwMode="auto">
            <a:xfrm>
              <a:off x="8470708" y="2708123"/>
              <a:ext cx="2718" cy="205035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82" name="Gateway" descr="icon_gateway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949" y="2913158"/>
              <a:ext cx="414953" cy="414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009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5" y="1284887"/>
            <a:ext cx="10969943" cy="4648200"/>
          </a:xfrm>
        </p:spPr>
        <p:txBody>
          <a:bodyPr/>
          <a:lstStyle/>
          <a:p>
            <a:r>
              <a:rPr lang="en-US" dirty="0" smtClean="0"/>
              <a:t>OpenStack </a:t>
            </a:r>
            <a:r>
              <a:rPr lang="en-US" dirty="0"/>
              <a:t>Network and Security services available within VIO / NSX-v</a:t>
            </a:r>
          </a:p>
          <a:p>
            <a:pPr lvl="3"/>
            <a:endParaRPr lang="en-US" dirty="0"/>
          </a:p>
          <a:p>
            <a:r>
              <a:rPr lang="en-US" dirty="0"/>
              <a:t>VIO/NSX-v requirements + </a:t>
            </a:r>
            <a:r>
              <a:rPr lang="en-US" dirty="0" err="1"/>
              <a:t>config</a:t>
            </a:r>
            <a:r>
              <a:rPr lang="en-US" dirty="0"/>
              <a:t> files</a:t>
            </a:r>
          </a:p>
          <a:p>
            <a:pPr lvl="3"/>
            <a:endParaRPr lang="en-US" dirty="0"/>
          </a:p>
          <a:p>
            <a:r>
              <a:rPr lang="en-US" dirty="0"/>
              <a:t>For each VIO/NSX-v Network and Security service:</a:t>
            </a:r>
          </a:p>
          <a:p>
            <a:pPr lvl="1"/>
            <a:r>
              <a:rPr lang="en-US" dirty="0"/>
              <a:t>Configuration via Horizon (UI) + CLI (API) </a:t>
            </a:r>
          </a:p>
          <a:p>
            <a:pPr lvl="1"/>
            <a:r>
              <a:rPr lang="en-US" dirty="0"/>
              <a:t>Validation via Horizon (UI) + CLI (API) </a:t>
            </a:r>
          </a:p>
          <a:p>
            <a:pPr lvl="1"/>
            <a:r>
              <a:rPr lang="en-US" dirty="0"/>
              <a:t>What happens in the backend (NSX-v configuration)</a:t>
            </a:r>
          </a:p>
          <a:p>
            <a:pPr lvl="1"/>
            <a:r>
              <a:rPr lang="en-US" dirty="0"/>
              <a:t>Limitation or bug</a:t>
            </a:r>
          </a:p>
          <a:p>
            <a:pPr lvl="3"/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0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en-US" dirty="0" smtClean="0"/>
              <a:t>Switching – Specific use case "Provider Network"</a:t>
            </a:r>
            <a:br>
              <a:rPr lang="en-US" dirty="0" smtClean="0"/>
            </a:br>
            <a:r>
              <a:rPr lang="en-US" sz="2400" dirty="0" smtClean="0"/>
              <a:t>Tenant VMs in </a:t>
            </a:r>
            <a:r>
              <a:rPr lang="en-US" sz="2400" dirty="0"/>
              <a:t>the same </a:t>
            </a:r>
            <a:r>
              <a:rPr lang="en-US" sz="2400" dirty="0" smtClean="0"/>
              <a:t>subnet </a:t>
            </a:r>
            <a:r>
              <a:rPr lang="en-US" sz="2400" dirty="0"/>
              <a:t>as physical </a:t>
            </a:r>
            <a:r>
              <a:rPr lang="en-US" sz="2400" dirty="0" smtClean="0"/>
              <a:t>servers/routers/appliance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11039380" cy="4648200"/>
          </a:xfrm>
        </p:spPr>
        <p:txBody>
          <a:bodyPr/>
          <a:lstStyle/>
          <a:p>
            <a:r>
              <a:rPr lang="en-US" u="sng" dirty="0" smtClean="0"/>
              <a:t>Case2 with different </a:t>
            </a:r>
            <a:r>
              <a:rPr lang="en-US" u="sng" dirty="0" err="1" smtClean="0"/>
              <a:t>vDS</a:t>
            </a:r>
            <a:r>
              <a:rPr lang="en-US" u="sng" dirty="0" smtClean="0"/>
              <a:t> for "Compute" and "Edge":</a:t>
            </a:r>
          </a:p>
          <a:p>
            <a:pPr marL="845600" lvl="2" indent="-342900">
              <a:buFont typeface="+mj-lt"/>
              <a:buAutoNum type="arabicPeriod"/>
            </a:pPr>
            <a:endParaRPr lang="en-US" dirty="0" smtClean="0"/>
          </a:p>
          <a:p>
            <a:pPr marL="845600" lvl="2" indent="-342900">
              <a:buFont typeface="+mj-lt"/>
              <a:buAutoNum type="arabicPeriod"/>
            </a:pPr>
            <a:endParaRPr lang="en-US" dirty="0"/>
          </a:p>
          <a:p>
            <a:pPr marL="845600" lvl="2" indent="-342900">
              <a:buFont typeface="+mj-lt"/>
              <a:buAutoNum type="arabicPeriod"/>
            </a:pPr>
            <a:endParaRPr lang="fr-FR" dirty="0" smtClean="0"/>
          </a:p>
          <a:p>
            <a:pPr marL="845600" lvl="2" indent="-3429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30</a:t>
            </a:fld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990945" y="3319623"/>
            <a:ext cx="9797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1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1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1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013594" y="3284701"/>
            <a:ext cx="9781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6820859" y="3940126"/>
            <a:ext cx="911522" cy="781324"/>
            <a:chOff x="7373616" y="4445465"/>
            <a:chExt cx="911522" cy="781324"/>
          </a:xfrm>
        </p:grpSpPr>
        <p:grpSp>
          <p:nvGrpSpPr>
            <p:cNvPr id="132" name="Group 131"/>
            <p:cNvGrpSpPr/>
            <p:nvPr/>
          </p:nvGrpSpPr>
          <p:grpSpPr>
            <a:xfrm>
              <a:off x="7373616" y="4445465"/>
              <a:ext cx="911522" cy="333094"/>
              <a:chOff x="7373616" y="4445465"/>
              <a:chExt cx="911522" cy="333094"/>
            </a:xfrm>
          </p:grpSpPr>
          <p:pic>
            <p:nvPicPr>
              <p:cNvPr id="134" name="Picture 133" descr="ICON_Server_flat_Q40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616" y="44454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5" name="Picture 134" descr="ICON_Server_flat_Q40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016" y="45978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3" name="TextBox 132"/>
            <p:cNvSpPr txBox="1"/>
            <p:nvPr/>
          </p:nvSpPr>
          <p:spPr>
            <a:xfrm>
              <a:off x="7398454" y="4765124"/>
              <a:ext cx="8515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Compute</a:t>
              </a:r>
              <a:endParaRPr lang="en-US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8111842" y="3940126"/>
            <a:ext cx="911522" cy="781324"/>
            <a:chOff x="7373616" y="4445465"/>
            <a:chExt cx="911522" cy="781324"/>
          </a:xfrm>
        </p:grpSpPr>
        <p:grpSp>
          <p:nvGrpSpPr>
            <p:cNvPr id="137" name="Group 136"/>
            <p:cNvGrpSpPr/>
            <p:nvPr/>
          </p:nvGrpSpPr>
          <p:grpSpPr>
            <a:xfrm>
              <a:off x="7373616" y="4445465"/>
              <a:ext cx="911522" cy="333094"/>
              <a:chOff x="7373616" y="4445465"/>
              <a:chExt cx="911522" cy="333094"/>
            </a:xfrm>
          </p:grpSpPr>
          <p:pic>
            <p:nvPicPr>
              <p:cNvPr id="139" name="Picture 138" descr="ICON_Server_flat_Q40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616" y="44454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Picture 139" descr="ICON_Server_flat_Q408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016" y="4597865"/>
                <a:ext cx="759122" cy="180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8" name="TextBox 137"/>
            <p:cNvSpPr txBox="1"/>
            <p:nvPr/>
          </p:nvSpPr>
          <p:spPr>
            <a:xfrm>
              <a:off x="7467383" y="4765124"/>
              <a:ext cx="713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  <a:endParaRPr lang="en-US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6839989" y="3291776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444698" y="3284701"/>
            <a:ext cx="13997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servers/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140424" y="3327179"/>
            <a:ext cx="8066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336780" y="3327179"/>
            <a:ext cx="139974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ctr"/>
            <a:r>
              <a:rPr lang="fr-FR" sz="105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servers/</a:t>
            </a:r>
            <a:r>
              <a:rPr lang="fr-FR" sz="105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appliances</a:t>
            </a:r>
            <a:endParaRPr lang="en-US" sz="105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7337387" y="4774995"/>
            <a:ext cx="4306588" cy="1638998"/>
            <a:chOff x="7337387" y="4403292"/>
            <a:chExt cx="4306588" cy="1638998"/>
          </a:xfrm>
        </p:grpSpPr>
        <p:sp>
          <p:nvSpPr>
            <p:cNvPr id="146" name="Rectangle 145"/>
            <p:cNvSpPr/>
            <p:nvPr/>
          </p:nvSpPr>
          <p:spPr>
            <a:xfrm>
              <a:off x="7337387" y="4879159"/>
              <a:ext cx="4306588" cy="1163131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80000"/>
              </a:schemeClr>
            </a:solidFill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VLAN112 must be available</a:t>
              </a:r>
            </a:p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Only on </a:t>
              </a:r>
              <a:r>
                <a:rPr lang="en-US" b="1" dirty="0" err="1" smtClean="0">
                  <a:solidFill>
                    <a:srgbClr val="FF0000"/>
                  </a:solidFill>
                </a:rPr>
                <a:t>ESXi</a:t>
              </a:r>
              <a:r>
                <a:rPr lang="en-US" b="1" dirty="0" smtClean="0">
                  <a:solidFill>
                    <a:srgbClr val="FF0000"/>
                  </a:solidFill>
                </a:rPr>
                <a:t> </a:t>
              </a:r>
              <a:r>
                <a:rPr lang="en-US" b="1" dirty="0">
                  <a:solidFill>
                    <a:srgbClr val="FF0000"/>
                  </a:solidFill>
                </a:rPr>
                <a:t>Edge </a:t>
              </a:r>
              <a:r>
                <a:rPr lang="en-US" dirty="0">
                  <a:solidFill>
                    <a:srgbClr val="FF0000"/>
                  </a:solidFill>
                </a:rPr>
                <a:t>(for VXLAN/VLAN bridging) on the </a:t>
              </a:r>
              <a:r>
                <a:rPr lang="en-US" dirty="0" err="1">
                  <a:solidFill>
                    <a:srgbClr val="FF0000"/>
                  </a:solidFill>
                </a:rPr>
                <a:t>vDS</a:t>
              </a:r>
              <a:r>
                <a:rPr lang="en-US" dirty="0">
                  <a:solidFill>
                    <a:srgbClr val="FF0000"/>
                  </a:solidFill>
                </a:rPr>
                <a:t>-Transport </a:t>
              </a:r>
            </a:p>
          </p:txBody>
        </p:sp>
        <p:cxnSp>
          <p:nvCxnSpPr>
            <p:cNvPr id="147" name="Straight Arrow Connector 146"/>
            <p:cNvCxnSpPr/>
            <p:nvPr/>
          </p:nvCxnSpPr>
          <p:spPr>
            <a:xfrm flipV="1">
              <a:off x="8470708" y="4403292"/>
              <a:ext cx="102311" cy="475868"/>
            </a:xfrm>
            <a:prstGeom prst="straightConnector1">
              <a:avLst/>
            </a:prstGeom>
            <a:ln w="3810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Rectangle 148"/>
          <p:cNvSpPr/>
          <p:nvPr/>
        </p:nvSpPr>
        <p:spPr>
          <a:xfrm>
            <a:off x="6637825" y="3595408"/>
            <a:ext cx="1247846" cy="2242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/>
              </a:rPr>
              <a:t>Compute VDS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7951651" y="3596491"/>
            <a:ext cx="1247846" cy="22427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Mgt</a:t>
            </a:r>
            <a:r>
              <a:rPr lang="en-US" sz="1200" b="1" dirty="0" smtClean="0">
                <a:solidFill>
                  <a:srgbClr val="000000"/>
                </a:solidFill>
                <a:latin typeface="Arial"/>
                <a:ea typeface="ＭＳ Ｐゴシック"/>
              </a:rPr>
              <a:t>-Edge VDS</a:t>
            </a:r>
            <a:endParaRPr lang="en-US" sz="1200" b="1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1027015" y="1909429"/>
            <a:ext cx="3679824" cy="1426051"/>
            <a:chOff x="8232776" y="1546170"/>
            <a:chExt cx="3679824" cy="1426051"/>
          </a:xfrm>
        </p:grpSpPr>
        <p:cxnSp>
          <p:nvCxnSpPr>
            <p:cNvPr id="152" name="Straight Connector 151"/>
            <p:cNvCxnSpPr>
              <a:endCxn id="166" idx="0"/>
            </p:cNvCxnSpPr>
            <p:nvPr/>
          </p:nvCxnSpPr>
          <p:spPr bwMode="auto">
            <a:xfrm flipH="1">
              <a:off x="8514467" y="2336376"/>
              <a:ext cx="4107" cy="20327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3" name="Group 152"/>
            <p:cNvGrpSpPr/>
            <p:nvPr/>
          </p:nvGrpSpPr>
          <p:grpSpPr>
            <a:xfrm>
              <a:off x="8331591" y="2539647"/>
              <a:ext cx="365760" cy="365760"/>
              <a:chOff x="7368022" y="2019910"/>
              <a:chExt cx="457200" cy="457200"/>
            </a:xfrm>
          </p:grpSpPr>
          <p:sp>
            <p:nvSpPr>
              <p:cNvPr id="166" name="Rounded Rectangle 165"/>
              <p:cNvSpPr/>
              <p:nvPr/>
            </p:nvSpPr>
            <p:spPr>
              <a:xfrm>
                <a:off x="7368022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7444862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4" name="Straight Connector 153"/>
            <p:cNvCxnSpPr>
              <a:endCxn id="164" idx="0"/>
            </p:cNvCxnSpPr>
            <p:nvPr/>
          </p:nvCxnSpPr>
          <p:spPr bwMode="auto">
            <a:xfrm flipH="1">
              <a:off x="9084390" y="2336376"/>
              <a:ext cx="468" cy="19979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5" name="Group 154"/>
            <p:cNvGrpSpPr/>
            <p:nvPr/>
          </p:nvGrpSpPr>
          <p:grpSpPr>
            <a:xfrm>
              <a:off x="8901510" y="2536174"/>
              <a:ext cx="365760" cy="365760"/>
              <a:chOff x="7368023" y="2019910"/>
              <a:chExt cx="457200" cy="457200"/>
            </a:xfrm>
          </p:grpSpPr>
          <p:sp>
            <p:nvSpPr>
              <p:cNvPr id="164" name="Rounded Rectangle 163"/>
              <p:cNvSpPr/>
              <p:nvPr/>
            </p:nvSpPr>
            <p:spPr>
              <a:xfrm>
                <a:off x="7368023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7444863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6" name="Straight Connector 155"/>
            <p:cNvCxnSpPr/>
            <p:nvPr/>
          </p:nvCxnSpPr>
          <p:spPr bwMode="auto">
            <a:xfrm flipH="1">
              <a:off x="8325381" y="2336376"/>
              <a:ext cx="3497311" cy="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7" name="TextBox 156"/>
            <p:cNvSpPr txBox="1"/>
            <p:nvPr/>
          </p:nvSpPr>
          <p:spPr>
            <a:xfrm>
              <a:off x="8325380" y="1913407"/>
              <a:ext cx="220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Provider-VXLAN-Net1  / VLAN112</a:t>
              </a:r>
            </a:p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10.112.1.0/24</a:t>
              </a:r>
              <a:endParaRPr lang="en-US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232776" y="1901005"/>
              <a:ext cx="3679824" cy="54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159" name="Picture 37"/>
            <p:cNvPicPr>
              <a:picLocks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20000" contrast="20000"/>
            </a:blip>
            <a:srcRect/>
            <a:stretch>
              <a:fillRect/>
            </a:stretch>
          </p:blipFill>
          <p:spPr bwMode="auto">
            <a:xfrm>
              <a:off x="11242412" y="2536849"/>
              <a:ext cx="618976" cy="435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0" name="Shape 403"/>
            <p:cNvSpPr/>
            <p:nvPr/>
          </p:nvSpPr>
          <p:spPr>
            <a:xfrm>
              <a:off x="10514037" y="2652337"/>
              <a:ext cx="606267" cy="26188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161" name="Straight Connector 160"/>
            <p:cNvCxnSpPr>
              <a:endCxn id="160" idx="0"/>
            </p:cNvCxnSpPr>
            <p:nvPr/>
          </p:nvCxnSpPr>
          <p:spPr bwMode="auto">
            <a:xfrm>
              <a:off x="10817170" y="2336376"/>
              <a:ext cx="1" cy="31596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2" name="Straight Connector 161"/>
            <p:cNvCxnSpPr>
              <a:endCxn id="159" idx="0"/>
            </p:cNvCxnSpPr>
            <p:nvPr/>
          </p:nvCxnSpPr>
          <p:spPr bwMode="auto">
            <a:xfrm>
              <a:off x="11551900" y="2336376"/>
              <a:ext cx="0" cy="20047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3" name="TextBox 162"/>
            <p:cNvSpPr txBox="1"/>
            <p:nvPr/>
          </p:nvSpPr>
          <p:spPr>
            <a:xfrm>
              <a:off x="8232776" y="1546170"/>
              <a:ext cx="1265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Logical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68" name="Straight Connector 167"/>
          <p:cNvCxnSpPr>
            <a:endCxn id="170" idx="0"/>
          </p:cNvCxnSpPr>
          <p:nvPr/>
        </p:nvCxnSpPr>
        <p:spPr bwMode="auto">
          <a:xfrm flipH="1">
            <a:off x="6934493" y="269963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9" name="Group 168"/>
          <p:cNvGrpSpPr/>
          <p:nvPr/>
        </p:nvGrpSpPr>
        <p:grpSpPr>
          <a:xfrm>
            <a:off x="6751613" y="2902906"/>
            <a:ext cx="365760" cy="365760"/>
            <a:chOff x="7882780" y="2019910"/>
            <a:chExt cx="457200" cy="457200"/>
          </a:xfrm>
        </p:grpSpPr>
        <p:sp>
          <p:nvSpPr>
            <p:cNvPr id="170" name="Rounded Rectangle 16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2" name="Straight Connector 171"/>
          <p:cNvCxnSpPr>
            <a:endCxn id="174" idx="0"/>
          </p:cNvCxnSpPr>
          <p:nvPr/>
        </p:nvCxnSpPr>
        <p:spPr bwMode="auto">
          <a:xfrm flipH="1">
            <a:off x="7504416" y="269963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3" name="Group 172"/>
          <p:cNvGrpSpPr/>
          <p:nvPr/>
        </p:nvGrpSpPr>
        <p:grpSpPr>
          <a:xfrm>
            <a:off x="7321536" y="2899433"/>
            <a:ext cx="365760" cy="365760"/>
            <a:chOff x="7882780" y="2019910"/>
            <a:chExt cx="457200" cy="457200"/>
          </a:xfrm>
        </p:grpSpPr>
        <p:sp>
          <p:nvSpPr>
            <p:cNvPr id="174" name="Rounded Rectangle 17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6" name="Straight Connector 175"/>
          <p:cNvCxnSpPr/>
          <p:nvPr/>
        </p:nvCxnSpPr>
        <p:spPr bwMode="auto">
          <a:xfrm flipH="1">
            <a:off x="6697759" y="2699636"/>
            <a:ext cx="204270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7" name="TextBox 176"/>
          <p:cNvSpPr txBox="1"/>
          <p:nvPr/>
        </p:nvSpPr>
        <p:spPr>
          <a:xfrm>
            <a:off x="6702799" y="2329795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vDS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Provider-VXLAN-Net1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Group</a:t>
            </a:r>
          </a:p>
        </p:txBody>
      </p:sp>
      <p:sp>
        <p:nvSpPr>
          <p:cNvPr id="178" name="Rectangle 177"/>
          <p:cNvSpPr/>
          <p:nvPr/>
        </p:nvSpPr>
        <p:spPr>
          <a:xfrm>
            <a:off x="6527228" y="2264264"/>
            <a:ext cx="4409632" cy="54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79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266672" y="2900108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Shape 403"/>
          <p:cNvSpPr/>
          <p:nvPr/>
        </p:nvSpPr>
        <p:spPr>
          <a:xfrm>
            <a:off x="9538297" y="3015596"/>
            <a:ext cx="606267" cy="26188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cxnSp>
        <p:nvCxnSpPr>
          <p:cNvPr id="181" name="Straight Connector 180"/>
          <p:cNvCxnSpPr>
            <a:endCxn id="180" idx="0"/>
          </p:cNvCxnSpPr>
          <p:nvPr/>
        </p:nvCxnSpPr>
        <p:spPr bwMode="auto">
          <a:xfrm>
            <a:off x="9841430" y="2699635"/>
            <a:ext cx="1" cy="3159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2" name="Straight Connector 181"/>
          <p:cNvCxnSpPr>
            <a:endCxn id="179" idx="0"/>
          </p:cNvCxnSpPr>
          <p:nvPr/>
        </p:nvCxnSpPr>
        <p:spPr bwMode="auto">
          <a:xfrm>
            <a:off x="10576160" y="2699635"/>
            <a:ext cx="0" cy="20047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3" name="TextBox 182"/>
          <p:cNvSpPr txBox="1"/>
          <p:nvPr/>
        </p:nvSpPr>
        <p:spPr>
          <a:xfrm>
            <a:off x="7207004" y="1887783"/>
            <a:ext cx="136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14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4" name="Straight Connector 183"/>
          <p:cNvCxnSpPr/>
          <p:nvPr/>
        </p:nvCxnSpPr>
        <p:spPr bwMode="auto">
          <a:xfrm flipH="1">
            <a:off x="9511285" y="2698396"/>
            <a:ext cx="135882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/>
          <p:nvPr/>
        </p:nvCxnSpPr>
        <p:spPr bwMode="auto">
          <a:xfrm flipH="1">
            <a:off x="8790560" y="2698396"/>
            <a:ext cx="6604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86" name="TextBox 185"/>
          <p:cNvSpPr txBox="1"/>
          <p:nvPr/>
        </p:nvSpPr>
        <p:spPr>
          <a:xfrm>
            <a:off x="10122246" y="247333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VLAN112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7" name="Straight Connector 186"/>
          <p:cNvCxnSpPr>
            <a:endCxn id="188" idx="0"/>
          </p:cNvCxnSpPr>
          <p:nvPr/>
        </p:nvCxnSpPr>
        <p:spPr bwMode="auto">
          <a:xfrm>
            <a:off x="2470596" y="2699635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88" name="Gateway" descr="icon_gatewa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7" y="2904670"/>
            <a:ext cx="414953" cy="414953"/>
          </a:xfrm>
          <a:prstGeom prst="rect">
            <a:avLst/>
          </a:prstGeom>
        </p:spPr>
      </p:pic>
      <p:cxnSp>
        <p:nvCxnSpPr>
          <p:cNvPr id="189" name="Straight Connector 188"/>
          <p:cNvCxnSpPr>
            <a:endCxn id="190" idx="0"/>
          </p:cNvCxnSpPr>
          <p:nvPr/>
        </p:nvCxnSpPr>
        <p:spPr bwMode="auto">
          <a:xfrm>
            <a:off x="8470708" y="2708123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90" name="Gateway" descr="icon_gatewa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49" y="2913158"/>
            <a:ext cx="414953" cy="4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0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5" y="330200"/>
            <a:ext cx="11748207" cy="812800"/>
          </a:xfrm>
        </p:spPr>
        <p:txBody>
          <a:bodyPr/>
          <a:lstStyle/>
          <a:p>
            <a:r>
              <a:rPr lang="en-US" dirty="0" smtClean="0"/>
              <a:t>Switching – Specific use case "Provider Network"</a:t>
            </a:r>
            <a:br>
              <a:rPr lang="en-US" dirty="0" smtClean="0"/>
            </a:br>
            <a:r>
              <a:rPr lang="en-US" sz="2400" dirty="0" smtClean="0"/>
              <a:t>Tenant VMs in </a:t>
            </a:r>
            <a:r>
              <a:rPr lang="en-US" sz="2400" dirty="0"/>
              <a:t>the same </a:t>
            </a:r>
            <a:r>
              <a:rPr lang="en-US" sz="2400" dirty="0" smtClean="0"/>
              <a:t>subnet </a:t>
            </a:r>
            <a:r>
              <a:rPr lang="en-US" sz="2400" dirty="0"/>
              <a:t>as physical </a:t>
            </a:r>
            <a:r>
              <a:rPr lang="en-US" sz="2400" dirty="0" smtClean="0"/>
              <a:t>servers/routers/appliance</a:t>
            </a:r>
            <a:endParaRPr lang="en-US" sz="24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4" y="1371600"/>
            <a:ext cx="11039380" cy="4648200"/>
          </a:xfrm>
        </p:spPr>
        <p:txBody>
          <a:bodyPr/>
          <a:lstStyle/>
          <a:p>
            <a:r>
              <a:rPr lang="en-US" u="sng" dirty="0" smtClean="0"/>
              <a:t>Case2 with different </a:t>
            </a:r>
            <a:r>
              <a:rPr lang="en-US" u="sng" dirty="0" err="1" smtClean="0"/>
              <a:t>vDS</a:t>
            </a:r>
            <a:r>
              <a:rPr lang="en-US" u="sng" dirty="0" smtClean="0"/>
              <a:t> for "Compute" and "Edge":</a:t>
            </a:r>
          </a:p>
          <a:p>
            <a:pPr marL="845600" lvl="2" indent="-342900">
              <a:buFont typeface="+mj-lt"/>
              <a:buAutoNum type="arabicPeriod"/>
            </a:pPr>
            <a:endParaRPr lang="en-US" dirty="0" smtClean="0"/>
          </a:p>
          <a:p>
            <a:pPr marL="845600" lvl="2" indent="-342900">
              <a:buFont typeface="+mj-lt"/>
              <a:buAutoNum type="arabicPeriod"/>
            </a:pPr>
            <a:endParaRPr lang="en-US" dirty="0"/>
          </a:p>
          <a:p>
            <a:pPr marL="845600" lvl="2" indent="-342900">
              <a:buFont typeface="+mj-lt"/>
              <a:buAutoNum type="arabicPeriod"/>
            </a:pPr>
            <a:endParaRPr lang="fr-FR" dirty="0" smtClean="0"/>
          </a:p>
          <a:p>
            <a:pPr marL="845600" lvl="2" indent="-342900">
              <a:buFont typeface="+mj-lt"/>
              <a:buAutoNum type="arabicPeriod"/>
            </a:pPr>
            <a:endParaRPr lang="en-US" dirty="0" smtClean="0"/>
          </a:p>
          <a:p>
            <a:pPr marL="617100" lvl="1" indent="-3429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</a:t>
            </a:r>
            <a:r>
              <a:rPr lang="en-US" dirty="0" smtClean="0"/>
              <a:t>VXLAN Provider </a:t>
            </a:r>
            <a:r>
              <a:rPr lang="en-US" dirty="0"/>
              <a:t>N</a:t>
            </a:r>
            <a:r>
              <a:rPr lang="en-US" dirty="0" smtClean="0"/>
              <a:t>etwork + Subnet (as admin)</a:t>
            </a:r>
          </a:p>
          <a:p>
            <a:pPr marL="845600" lvl="2" indent="-342900">
              <a:buFont typeface="+mj-lt"/>
              <a:buAutoNum type="alphaLcParenR"/>
            </a:pPr>
            <a:r>
              <a:rPr lang="fr-FR" dirty="0" err="1" smtClean="0"/>
              <a:t>Create</a:t>
            </a:r>
            <a:r>
              <a:rPr lang="fr-FR" dirty="0" smtClean="0"/>
              <a:t> an admin VXLAN Network + </a:t>
            </a:r>
            <a:r>
              <a:rPr lang="fr-FR" dirty="0" err="1" smtClean="0"/>
              <a:t>Subnet</a:t>
            </a:r>
            <a:endParaRPr lang="en-US" dirty="0" smtClean="0"/>
          </a:p>
          <a:p>
            <a:pPr lvl="3"/>
            <a:r>
              <a:rPr lang="fr-FR" dirty="0" smtClean="0"/>
              <a:t>This </a:t>
            </a: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NOT </a:t>
            </a:r>
            <a:r>
              <a:rPr lang="fr-FR" dirty="0" err="1" smtClean="0"/>
              <a:t>created</a:t>
            </a:r>
            <a:r>
              <a:rPr lang="fr-FR" dirty="0" smtClean="0"/>
              <a:t> </a:t>
            </a:r>
            <a:r>
              <a:rPr lang="fr-FR" dirty="0" err="1" smtClean="0"/>
              <a:t>under</a:t>
            </a:r>
            <a:r>
              <a:rPr lang="fr-FR" dirty="0" smtClean="0"/>
              <a:t> "</a:t>
            </a:r>
            <a:r>
              <a:rPr lang="en-US" dirty="0" smtClean="0"/>
              <a:t>Admin - System Panel - Networks - Create Network"</a:t>
            </a:r>
          </a:p>
          <a:p>
            <a:pPr lvl="3"/>
            <a:r>
              <a:rPr lang="en-US" dirty="0" smtClean="0"/>
              <a:t>This </a:t>
            </a:r>
            <a:r>
              <a:rPr lang="en-US" dirty="0"/>
              <a:t>step is </a:t>
            </a:r>
            <a:r>
              <a:rPr lang="en-US" dirty="0" smtClean="0"/>
              <a:t>created under </a:t>
            </a:r>
            <a:r>
              <a:rPr lang="en-US" dirty="0"/>
              <a:t>"Project – Network – Create </a:t>
            </a:r>
            <a:r>
              <a:rPr lang="en-US" dirty="0" smtClean="0"/>
              <a:t>Network"</a:t>
            </a:r>
          </a:p>
          <a:p>
            <a:pPr marL="1005400" lvl="4" indent="0">
              <a:buNone/>
            </a:pPr>
            <a:r>
              <a:rPr lang="fr-FR" dirty="0"/>
              <a:t>Attention: Check "</a:t>
            </a:r>
            <a:r>
              <a:rPr lang="fr-FR" dirty="0" err="1"/>
              <a:t>Disable</a:t>
            </a:r>
            <a:r>
              <a:rPr lang="fr-FR" dirty="0"/>
              <a:t> Gateway" + "</a:t>
            </a:r>
            <a:r>
              <a:rPr lang="fr-FR" dirty="0" err="1"/>
              <a:t>Enable</a:t>
            </a:r>
            <a:r>
              <a:rPr lang="fr-FR" dirty="0"/>
              <a:t> DHCP"</a:t>
            </a:r>
          </a:p>
          <a:p>
            <a:pPr marL="1005400" lvl="4" indent="0">
              <a:buNone/>
            </a:pPr>
            <a:r>
              <a:rPr lang="fr-FR" i="1" dirty="0" smtClean="0"/>
              <a:t>This </a:t>
            </a:r>
            <a:r>
              <a:rPr lang="fr-FR" i="1" dirty="0" err="1" smtClean="0"/>
              <a:t>creates</a:t>
            </a:r>
            <a:r>
              <a:rPr lang="fr-FR" i="1" dirty="0" smtClean="0"/>
              <a:t> a new VXLAN network</a:t>
            </a:r>
          </a:p>
          <a:p>
            <a:pPr marL="1005400" lvl="4" indent="0">
              <a:buNone/>
            </a:pPr>
            <a:r>
              <a:rPr lang="fr-FR" i="1" dirty="0" smtClean="0"/>
              <a:t>and a </a:t>
            </a:r>
            <a:r>
              <a:rPr lang="fr-FR" i="1" dirty="0"/>
              <a:t>new </a:t>
            </a:r>
            <a:r>
              <a:rPr lang="fr-FR" i="1" dirty="0" err="1"/>
              <a:t>Edge</a:t>
            </a:r>
            <a:r>
              <a:rPr lang="fr-FR" i="1" dirty="0"/>
              <a:t> DHCP </a:t>
            </a:r>
            <a:r>
              <a:rPr lang="fr-FR" i="1" dirty="0" err="1"/>
              <a:t>Trunk</a:t>
            </a:r>
            <a:r>
              <a:rPr lang="fr-FR" i="1" dirty="0"/>
              <a:t> interface</a:t>
            </a:r>
            <a:endParaRPr lang="en-US" i="1" dirty="0"/>
          </a:p>
          <a:p>
            <a:pPr marL="845600" lvl="2" indent="-342900">
              <a:buFont typeface="+mj-lt"/>
              <a:buAutoNum type="alphaLcParenR"/>
            </a:pPr>
            <a:r>
              <a:rPr lang="en-US" dirty="0" smtClean="0"/>
              <a:t>Update that Network to be Shared (as admin)</a:t>
            </a:r>
          </a:p>
          <a:p>
            <a:pPr marL="1016950" lvl="3" indent="-285750"/>
            <a:r>
              <a:rPr lang="en-US" dirty="0" smtClean="0"/>
              <a:t>Under "Admin - Network</a:t>
            </a:r>
            <a:r>
              <a:rPr lang="en-US" dirty="0"/>
              <a:t>", edit that created network and </a:t>
            </a:r>
            <a:r>
              <a:rPr lang="en-US" dirty="0" smtClean="0"/>
              <a:t>enable </a:t>
            </a:r>
            <a:r>
              <a:rPr lang="en-US" dirty="0"/>
              <a:t>"Shared"</a:t>
            </a:r>
            <a:endParaRPr lang="en-US" dirty="0" smtClean="0"/>
          </a:p>
          <a:p>
            <a:pPr marL="1005400" lvl="4" indent="0">
              <a:buNone/>
            </a:pPr>
            <a:r>
              <a:rPr lang="en-US" dirty="0" smtClean="0"/>
              <a:t>The network is now a VXLAN provider network</a:t>
            </a:r>
          </a:p>
          <a:p>
            <a:pPr marL="617100" lvl="1" indent="-34290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/>
              <a:t>a VXLAN/VLAN bridging</a:t>
            </a:r>
          </a:p>
          <a:p>
            <a:pPr lvl="2"/>
            <a:r>
              <a:rPr lang="en-US" dirty="0"/>
              <a:t>This step is currently done outside of OpenStack </a:t>
            </a:r>
            <a:r>
              <a:rPr lang="en-US" sz="1400" dirty="0"/>
              <a:t>(</a:t>
            </a:r>
            <a:r>
              <a:rPr lang="en-US" sz="1400" i="1" dirty="0"/>
              <a:t>bug 1464848 </a:t>
            </a:r>
            <a:r>
              <a:rPr lang="en-US" sz="1400" i="1" dirty="0" smtClean="0"/>
              <a:t>is</a:t>
            </a:r>
          </a:p>
          <a:p>
            <a:pPr marL="776900" lvl="3" indent="0">
              <a:spcBef>
                <a:spcPts val="0"/>
              </a:spcBef>
              <a:buNone/>
            </a:pPr>
            <a:r>
              <a:rPr lang="en-US" i="1" dirty="0" smtClean="0"/>
              <a:t>tracking </a:t>
            </a:r>
            <a:r>
              <a:rPr lang="en-US" i="1" dirty="0"/>
              <a:t>the enhancement to support "neutron net-gateway-connect" in VIO)</a:t>
            </a:r>
          </a:p>
          <a:p>
            <a:pPr lvl="2"/>
            <a:r>
              <a:rPr lang="fr-FR" dirty="0"/>
              <a:t>In NSX-v, </a:t>
            </a:r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smtClean="0"/>
              <a:t>new DLR and configure VXLAN/VLAN </a:t>
            </a:r>
            <a:r>
              <a:rPr lang="fr-FR" dirty="0" err="1"/>
              <a:t>bridging</a:t>
            </a:r>
            <a:endParaRPr lang="en-US" dirty="0"/>
          </a:p>
          <a:p>
            <a:pPr lvl="1"/>
            <a:endParaRPr lang="en-US" dirty="0" smtClean="0"/>
          </a:p>
          <a:p>
            <a:pPr marL="274200" lvl="1" indent="0">
              <a:buNone/>
            </a:pPr>
            <a:endParaRPr lang="en-US" sz="22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31</a:t>
            </a:fld>
            <a:endParaRPr lang="en-US"/>
          </a:p>
        </p:txBody>
      </p:sp>
      <p:grpSp>
        <p:nvGrpSpPr>
          <p:cNvPr id="57" name="Group 56"/>
          <p:cNvGrpSpPr/>
          <p:nvPr/>
        </p:nvGrpSpPr>
        <p:grpSpPr>
          <a:xfrm>
            <a:off x="1027015" y="1537722"/>
            <a:ext cx="3679824" cy="1426051"/>
            <a:chOff x="8232776" y="1546170"/>
            <a:chExt cx="3679824" cy="1426051"/>
          </a:xfrm>
        </p:grpSpPr>
        <p:cxnSp>
          <p:nvCxnSpPr>
            <p:cNvPr id="58" name="Straight Connector 57"/>
            <p:cNvCxnSpPr>
              <a:endCxn id="77" idx="0"/>
            </p:cNvCxnSpPr>
            <p:nvPr/>
          </p:nvCxnSpPr>
          <p:spPr bwMode="auto">
            <a:xfrm flipH="1">
              <a:off x="8514467" y="2336376"/>
              <a:ext cx="4107" cy="20327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9" name="Group 58"/>
            <p:cNvGrpSpPr/>
            <p:nvPr/>
          </p:nvGrpSpPr>
          <p:grpSpPr>
            <a:xfrm>
              <a:off x="8331591" y="2539647"/>
              <a:ext cx="365760" cy="365760"/>
              <a:chOff x="7368022" y="2019910"/>
              <a:chExt cx="457200" cy="45720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7368022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444862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1" name="Straight Connector 60"/>
            <p:cNvCxnSpPr>
              <a:endCxn id="74" idx="0"/>
            </p:cNvCxnSpPr>
            <p:nvPr/>
          </p:nvCxnSpPr>
          <p:spPr bwMode="auto">
            <a:xfrm flipH="1">
              <a:off x="9084390" y="2336376"/>
              <a:ext cx="468" cy="19979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2" name="Group 61"/>
            <p:cNvGrpSpPr/>
            <p:nvPr/>
          </p:nvGrpSpPr>
          <p:grpSpPr>
            <a:xfrm>
              <a:off x="8901510" y="2536174"/>
              <a:ext cx="365760" cy="365760"/>
              <a:chOff x="7368023" y="2019910"/>
              <a:chExt cx="457200" cy="457200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7368023" y="2019910"/>
                <a:ext cx="457200" cy="457200"/>
              </a:xfrm>
              <a:prstGeom prst="round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444863" y="2132685"/>
                <a:ext cx="365760" cy="3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fr-FR" sz="1400" dirty="0" smtClean="0">
                    <a:solidFill>
                      <a:schemeClr val="bg1"/>
                    </a:solidFill>
                  </a:rPr>
                  <a:t>VM</a:t>
                </a:r>
                <a:endParaRPr lang="en-US" sz="1400" dirty="0" smtClean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4" name="Straight Connector 63"/>
            <p:cNvCxnSpPr/>
            <p:nvPr/>
          </p:nvCxnSpPr>
          <p:spPr bwMode="auto">
            <a:xfrm flipH="1">
              <a:off x="8325381" y="2336376"/>
              <a:ext cx="3497311" cy="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5" name="TextBox 64"/>
            <p:cNvSpPr txBox="1"/>
            <p:nvPr/>
          </p:nvSpPr>
          <p:spPr>
            <a:xfrm>
              <a:off x="8325380" y="1913407"/>
              <a:ext cx="220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Provider-VXLAN-Net1  / VLAN112</a:t>
              </a:r>
            </a:p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10.112.1.0/24</a:t>
              </a:r>
              <a:endParaRPr lang="en-US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232776" y="1901005"/>
              <a:ext cx="3679824" cy="5449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pic>
          <p:nvPicPr>
            <p:cNvPr id="67" name="Picture 37"/>
            <p:cNvPicPr>
              <a:picLocks noChangeArrowheads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lum bright="20000" contrast="20000"/>
            </a:blip>
            <a:srcRect/>
            <a:stretch>
              <a:fillRect/>
            </a:stretch>
          </p:blipFill>
          <p:spPr bwMode="auto">
            <a:xfrm>
              <a:off x="11242412" y="2536849"/>
              <a:ext cx="618976" cy="435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Shape 403"/>
            <p:cNvSpPr/>
            <p:nvPr/>
          </p:nvSpPr>
          <p:spPr>
            <a:xfrm>
              <a:off x="10514037" y="2652337"/>
              <a:ext cx="606267" cy="26188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 kern="0" dirty="0">
                <a:solidFill>
                  <a:sysClr val="windowText" lastClr="000000"/>
                </a:solidFill>
                <a:latin typeface="Arial"/>
              </a:endParaRPr>
            </a:p>
          </p:txBody>
        </p:sp>
        <p:cxnSp>
          <p:nvCxnSpPr>
            <p:cNvPr id="70" name="Straight Connector 69"/>
            <p:cNvCxnSpPr>
              <a:endCxn id="68" idx="0"/>
            </p:cNvCxnSpPr>
            <p:nvPr/>
          </p:nvCxnSpPr>
          <p:spPr bwMode="auto">
            <a:xfrm>
              <a:off x="10817170" y="2336376"/>
              <a:ext cx="1" cy="315961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endCxn id="67" idx="0"/>
            </p:cNvCxnSpPr>
            <p:nvPr/>
          </p:nvCxnSpPr>
          <p:spPr bwMode="auto">
            <a:xfrm>
              <a:off x="11551900" y="2336376"/>
              <a:ext cx="0" cy="200473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3" name="TextBox 72"/>
            <p:cNvSpPr txBox="1"/>
            <p:nvPr/>
          </p:nvSpPr>
          <p:spPr>
            <a:xfrm>
              <a:off x="8232776" y="1546170"/>
              <a:ext cx="12650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Logical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View</a:t>
              </a:r>
              <a:endPara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79" name="Straight Connector 78"/>
          <p:cNvCxnSpPr>
            <a:endCxn id="81" idx="0"/>
          </p:cNvCxnSpPr>
          <p:nvPr/>
        </p:nvCxnSpPr>
        <p:spPr bwMode="auto">
          <a:xfrm flipH="1">
            <a:off x="6934493" y="232792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6751613" y="2531199"/>
            <a:ext cx="365760" cy="365760"/>
            <a:chOff x="7882780" y="2019910"/>
            <a:chExt cx="457200" cy="457200"/>
          </a:xfrm>
        </p:grpSpPr>
        <p:sp>
          <p:nvSpPr>
            <p:cNvPr id="81" name="Rounded Rectangle 8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Straight Connector 82"/>
          <p:cNvCxnSpPr>
            <a:endCxn id="85" idx="0"/>
          </p:cNvCxnSpPr>
          <p:nvPr/>
        </p:nvCxnSpPr>
        <p:spPr bwMode="auto">
          <a:xfrm flipH="1">
            <a:off x="7504416" y="232792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7321536" y="2527726"/>
            <a:ext cx="365760" cy="365760"/>
            <a:chOff x="7882780" y="2019910"/>
            <a:chExt cx="457200" cy="457200"/>
          </a:xfrm>
        </p:grpSpPr>
        <p:sp>
          <p:nvSpPr>
            <p:cNvPr id="85" name="Rounded Rectangle 8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7" name="Straight Connector 86"/>
          <p:cNvCxnSpPr/>
          <p:nvPr/>
        </p:nvCxnSpPr>
        <p:spPr bwMode="auto">
          <a:xfrm flipH="1">
            <a:off x="6697759" y="2327929"/>
            <a:ext cx="204270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" name="TextBox 87"/>
          <p:cNvSpPr txBox="1"/>
          <p:nvPr/>
        </p:nvSpPr>
        <p:spPr>
          <a:xfrm>
            <a:off x="6702799" y="1958088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vDS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Provider-VXLAN-Net1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 Group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527228" y="1892557"/>
            <a:ext cx="4409632" cy="544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90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266672" y="2528401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Shape 403"/>
          <p:cNvSpPr/>
          <p:nvPr/>
        </p:nvSpPr>
        <p:spPr>
          <a:xfrm>
            <a:off x="9538297" y="2643889"/>
            <a:ext cx="606267" cy="26188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endParaRPr lang="en-US" kern="0" dirty="0">
              <a:solidFill>
                <a:sysClr val="windowText" lastClr="000000"/>
              </a:solidFill>
              <a:latin typeface="Arial"/>
            </a:endParaRPr>
          </a:p>
        </p:txBody>
      </p:sp>
      <p:cxnSp>
        <p:nvCxnSpPr>
          <p:cNvPr id="92" name="Straight Connector 91"/>
          <p:cNvCxnSpPr>
            <a:endCxn id="91" idx="0"/>
          </p:cNvCxnSpPr>
          <p:nvPr/>
        </p:nvCxnSpPr>
        <p:spPr bwMode="auto">
          <a:xfrm>
            <a:off x="9841430" y="2327928"/>
            <a:ext cx="1" cy="3159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/>
          <p:cNvCxnSpPr>
            <a:endCxn id="90" idx="0"/>
          </p:cNvCxnSpPr>
          <p:nvPr/>
        </p:nvCxnSpPr>
        <p:spPr bwMode="auto">
          <a:xfrm>
            <a:off x="10576160" y="2327928"/>
            <a:ext cx="0" cy="200473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7207004" y="1516076"/>
            <a:ext cx="1366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Physical </a:t>
            </a:r>
            <a:r>
              <a:rPr lang="fr-FR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endParaRPr lang="en-US" sz="1400" b="1" dirty="0" err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 flipH="1">
            <a:off x="9511285" y="2326689"/>
            <a:ext cx="135882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 flipH="1">
            <a:off x="8790560" y="2326689"/>
            <a:ext cx="6604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10122246" y="2101627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VLAN112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5" name="Straight Connector 124"/>
          <p:cNvCxnSpPr>
            <a:endCxn id="126" idx="0"/>
          </p:cNvCxnSpPr>
          <p:nvPr/>
        </p:nvCxnSpPr>
        <p:spPr bwMode="auto">
          <a:xfrm>
            <a:off x="2470596" y="2327928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6" name="Gateway" descr="icon_gatewa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37" y="2532963"/>
            <a:ext cx="414953" cy="414953"/>
          </a:xfrm>
          <a:prstGeom prst="rect">
            <a:avLst/>
          </a:prstGeom>
        </p:spPr>
      </p:pic>
      <p:cxnSp>
        <p:nvCxnSpPr>
          <p:cNvPr id="127" name="Straight Connector 126"/>
          <p:cNvCxnSpPr>
            <a:endCxn id="128" idx="0"/>
          </p:cNvCxnSpPr>
          <p:nvPr/>
        </p:nvCxnSpPr>
        <p:spPr bwMode="auto">
          <a:xfrm>
            <a:off x="8470708" y="2336416"/>
            <a:ext cx="2718" cy="20503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8" name="Gateway" descr="icon_gateway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49" y="2541451"/>
            <a:ext cx="414953" cy="4149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759" y="3750366"/>
            <a:ext cx="2298818" cy="17209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816" y="3762649"/>
            <a:ext cx="2298818" cy="21464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1" b="12167"/>
          <a:stretch/>
        </p:blipFill>
        <p:spPr>
          <a:xfrm>
            <a:off x="9511285" y="3753540"/>
            <a:ext cx="2298818" cy="301752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747811" y="4360281"/>
            <a:ext cx="4318222" cy="1244664"/>
            <a:chOff x="4747811" y="4360281"/>
            <a:chExt cx="4318222" cy="124466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47811" y="4360281"/>
              <a:ext cx="4318222" cy="1244664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4775379" y="5163150"/>
              <a:ext cx="4221198" cy="152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22545" y="5462480"/>
            <a:ext cx="5429529" cy="1212912"/>
            <a:chOff x="5722545" y="5462480"/>
            <a:chExt cx="5429529" cy="121291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2545" y="5462480"/>
              <a:ext cx="5429529" cy="1212912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6885978" y="6442863"/>
              <a:ext cx="4221198" cy="1522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2536" y="4797942"/>
            <a:ext cx="2336920" cy="1797142"/>
            <a:chOff x="7512536" y="4797942"/>
            <a:chExt cx="2336920" cy="179714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12536" y="4797942"/>
              <a:ext cx="2336920" cy="1797142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7529312" y="6185459"/>
              <a:ext cx="614024" cy="1466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8536" y="5745973"/>
            <a:ext cx="2228965" cy="107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L2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Switching</a:t>
            </a:r>
          </a:p>
          <a:p>
            <a:pPr lvl="1"/>
            <a:r>
              <a:rPr lang="fr-FR" dirty="0"/>
              <a:t>DHCP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0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OpenStack Configuration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VM (</a:t>
            </a:r>
            <a:r>
              <a:rPr lang="fr-FR" dirty="0" err="1" smtClean="0"/>
              <a:t>OpenStack</a:t>
            </a:r>
            <a:r>
              <a:rPr lang="fr-FR" dirty="0" smtClean="0"/>
              <a:t> Instance)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– </a:t>
            </a:r>
            <a:r>
              <a:rPr lang="fr-FR" dirty="0" err="1" smtClean="0"/>
              <a:t>Compute</a:t>
            </a:r>
            <a:r>
              <a:rPr lang="fr-FR" dirty="0" smtClean="0"/>
              <a:t> – Instances", </a:t>
            </a:r>
            <a:r>
              <a:rPr lang="fr-FR" dirty="0" err="1" smtClean="0"/>
              <a:t>Launch</a:t>
            </a:r>
            <a:r>
              <a:rPr lang="fr-FR" dirty="0" smtClean="0"/>
              <a:t> Instance</a:t>
            </a:r>
            <a:endParaRPr lang="en-US" dirty="0" smtClean="0"/>
          </a:p>
        </p:txBody>
      </p:sp>
      <p:grpSp>
        <p:nvGrpSpPr>
          <p:cNvPr id="30" name="Group 29"/>
          <p:cNvGrpSpPr/>
          <p:nvPr/>
        </p:nvGrpSpPr>
        <p:grpSpPr>
          <a:xfrm>
            <a:off x="1269313" y="2350653"/>
            <a:ext cx="5913120" cy="4512564"/>
            <a:chOff x="1269313" y="2350653"/>
            <a:chExt cx="5913120" cy="451256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5073" y="2350653"/>
              <a:ext cx="5547360" cy="4512564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1269313" y="2350653"/>
              <a:ext cx="365760" cy="3657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1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7830" y="2478929"/>
            <a:ext cx="5342850" cy="2776134"/>
            <a:chOff x="4107830" y="2386721"/>
            <a:chExt cx="5342850" cy="2776134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92917" y="2419655"/>
              <a:ext cx="4957763" cy="2743200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4107830" y="2386721"/>
              <a:ext cx="365760" cy="3657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2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48" name="Straight Connector 47"/>
          <p:cNvCxnSpPr>
            <a:endCxn id="50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50" name="Rounded Rectangle 4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Connector 51"/>
          <p:cNvCxnSpPr>
            <a:endCxn id="54" idx="0"/>
          </p:cNvCxnSpPr>
          <p:nvPr/>
        </p:nvCxnSpPr>
        <p:spPr bwMode="auto">
          <a:xfrm flipH="1">
            <a:off x="9496195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9313315" y="1841514"/>
            <a:ext cx="365760" cy="365760"/>
            <a:chOff x="7882780" y="2019910"/>
            <a:chExt cx="457200" cy="457200"/>
          </a:xfrm>
        </p:grpSpPr>
        <p:sp>
          <p:nvSpPr>
            <p:cNvPr id="54" name="Rounded Rectangle 5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TextBox 56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Straight Connector 57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59"/>
          <p:cNvSpPr/>
          <p:nvPr/>
        </p:nvSpPr>
        <p:spPr>
          <a:xfrm>
            <a:off x="8672601" y="1577873"/>
            <a:ext cx="1058758" cy="713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4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</a:t>
            </a:r>
            <a:r>
              <a:rPr lang="en-US" dirty="0"/>
              <a:t>OpenStack </a:t>
            </a:r>
            <a:r>
              <a:rPr lang="en-US" dirty="0" smtClean="0"/>
              <a:t>Configuration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VM (</a:t>
            </a:r>
            <a:r>
              <a:rPr lang="fr-FR" dirty="0" err="1"/>
              <a:t>OpenStack</a:t>
            </a:r>
            <a:r>
              <a:rPr lang="fr-FR" dirty="0"/>
              <a:t> Instance)</a:t>
            </a:r>
          </a:p>
          <a:p>
            <a:pPr lvl="1"/>
            <a:r>
              <a:rPr lang="fr-FR" dirty="0" smtClean="0"/>
              <a:t>CLI (API)</a:t>
            </a:r>
          </a:p>
          <a:p>
            <a:pPr marL="548400" lvl="2" indent="0">
              <a:buNone/>
            </a:pPr>
            <a:r>
              <a:rPr lang="fr-FR" dirty="0" err="1" smtClean="0"/>
              <a:t>From</a:t>
            </a:r>
            <a:r>
              <a:rPr lang="fr-FR" dirty="0" smtClean="0"/>
              <a:t> VIO Controller (how to </a:t>
            </a:r>
            <a:r>
              <a:rPr lang="fr-FR" dirty="0" err="1" smtClean="0"/>
              <a:t>access</a:t>
            </a:r>
            <a:r>
              <a:rPr lang="fr-FR" dirty="0" smtClean="0"/>
              <a:t> the VIO Controller in the Notes)</a:t>
            </a:r>
          </a:p>
          <a:p>
            <a:pPr lvl="2"/>
            <a:r>
              <a:rPr lang="fr-FR" dirty="0" smtClean="0"/>
              <a:t>	</a:t>
            </a:r>
            <a:r>
              <a:rPr lang="fr-FR" dirty="0" err="1" smtClean="0"/>
              <a:t>Get</a:t>
            </a:r>
            <a:r>
              <a:rPr lang="fr-FR" dirty="0" smtClean="0"/>
              <a:t> the Network UUID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2225" y="2967997"/>
            <a:ext cx="7496505" cy="198820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net-list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| subnets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cfe56c88-6700-4c44-8c8b-59771fb4339a | Tenant1-LS2 | e7b2df94-279b-41b8-8c11-5e03a9913535 10.1.2.0/24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6b154820-07f9-4b46-b13e-3d6aaa425af6 | Tenant1-LS1 | 3abf8fd9-f083-4a9c-8fd0-5a9e2753b20d 10.1.1.0/24 |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+--------------------------------------+-------------+--------------------------------------------------+</a:t>
            </a:r>
          </a:p>
          <a:p>
            <a:pPr marL="91400" lvl="1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0244" y="296799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>
            <a:endCxn id="10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10" name="Rounded Rectangle 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Connector 12"/>
          <p:cNvCxnSpPr>
            <a:endCxn id="15" idx="0"/>
          </p:cNvCxnSpPr>
          <p:nvPr/>
        </p:nvCxnSpPr>
        <p:spPr bwMode="auto">
          <a:xfrm flipH="1">
            <a:off x="9496195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9313315" y="1841514"/>
            <a:ext cx="365760" cy="365760"/>
            <a:chOff x="7882780" y="2019910"/>
            <a:chExt cx="457200" cy="457200"/>
          </a:xfrm>
        </p:grpSpPr>
        <p:sp>
          <p:nvSpPr>
            <p:cNvPr id="15" name="Rounded Rectangle 1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8672601" y="1577873"/>
            <a:ext cx="1058758" cy="713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</a:t>
            </a:r>
            <a:r>
              <a:rPr lang="en-US" dirty="0"/>
              <a:t>OpenStack </a:t>
            </a:r>
            <a:r>
              <a:rPr lang="en-US" dirty="0" smtClean="0"/>
              <a:t>Configuration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VM (</a:t>
            </a:r>
            <a:r>
              <a:rPr lang="fr-FR" dirty="0" err="1"/>
              <a:t>OpenStack</a:t>
            </a:r>
            <a:r>
              <a:rPr lang="fr-FR" dirty="0"/>
              <a:t> Instance)</a:t>
            </a:r>
          </a:p>
          <a:p>
            <a:pPr lvl="1"/>
            <a:r>
              <a:rPr lang="fr-FR" dirty="0" smtClean="0"/>
              <a:t>CLI (API)</a:t>
            </a:r>
          </a:p>
          <a:p>
            <a:pPr lvl="2"/>
            <a:r>
              <a:rPr lang="fr-FR" dirty="0" err="1" smtClean="0"/>
              <a:t>Create</a:t>
            </a:r>
            <a:r>
              <a:rPr lang="fr-FR" dirty="0" smtClean="0"/>
              <a:t> the image</a:t>
            </a:r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672225" y="2322541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boot --flavor m1.small --image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ubuntu-14.04-server-amd64 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nic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net-id=6b154820-07f9-4b46-b13e-3d6aaa425af6 Tenant1-LS1-VM2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+--------------------------------------+------------------------------------------------------------------+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Property                             | Value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+--------------------------------------+------------------------------------------------------------------+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OS-DCF:diskConfig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| MANUAL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OS-EXT-AZ:availability_zone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| nova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OS-EXT-STS:power_state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| 0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OS-EXT-STS:task_state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scheduling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OS-EXT-STS:vm_state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| building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OS-SRV-USG:launched_at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| -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OS-SRV-USG:terminated_at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-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accessIPv4                           |  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accessIPv6                           |  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adminPass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| 8o8BnHT5DAgN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config_drive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|                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created                              | 2015-08-25T16:19:44Z                                         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0244" y="2322541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>
            <a:endCxn id="10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" name="Group 8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10" name="Rounded Rectangle 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3" name="Straight Connector 12"/>
          <p:cNvCxnSpPr>
            <a:endCxn id="15" idx="0"/>
          </p:cNvCxnSpPr>
          <p:nvPr/>
        </p:nvCxnSpPr>
        <p:spPr bwMode="auto">
          <a:xfrm flipH="1">
            <a:off x="9496195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9313315" y="1841514"/>
            <a:ext cx="365760" cy="365760"/>
            <a:chOff x="7882780" y="2019910"/>
            <a:chExt cx="457200" cy="457200"/>
          </a:xfrm>
        </p:grpSpPr>
        <p:sp>
          <p:nvSpPr>
            <p:cNvPr id="15" name="Rounded Rectangle 1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8672601" y="1577873"/>
            <a:ext cx="1058758" cy="713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in </a:t>
            </a:r>
            <a:r>
              <a:rPr lang="fr-FR" dirty="0" err="1" smtClean="0"/>
              <a:t>OpenStack</a:t>
            </a:r>
            <a:r>
              <a:rPr lang="fr-FR" dirty="0" smtClean="0"/>
              <a:t> VM IP@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 </a:t>
            </a:r>
            <a:r>
              <a:rPr lang="fr-FR" dirty="0" err="1" smtClean="0"/>
              <a:t>Topology</a:t>
            </a:r>
            <a:r>
              <a:rPr lang="fr-FR" dirty="0" smtClean="0"/>
              <a:t>"</a:t>
            </a:r>
            <a:endParaRPr lang="en-US" dirty="0" smtClean="0"/>
          </a:p>
        </p:txBody>
      </p:sp>
      <p:cxnSp>
        <p:nvCxnSpPr>
          <p:cNvPr id="12" name="Straight Connector 11"/>
          <p:cNvCxnSpPr>
            <a:endCxn id="14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14" name="Rounded Rectangle 1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Straight Connector 15"/>
          <p:cNvCxnSpPr>
            <a:endCxn id="18" idx="0"/>
          </p:cNvCxnSpPr>
          <p:nvPr/>
        </p:nvCxnSpPr>
        <p:spPr bwMode="auto">
          <a:xfrm flipH="1">
            <a:off x="9496195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9313315" y="1841514"/>
            <a:ext cx="365760" cy="365760"/>
            <a:chOff x="7882780" y="2019910"/>
            <a:chExt cx="457200" cy="457200"/>
          </a:xfrm>
        </p:grpSpPr>
        <p:sp>
          <p:nvSpPr>
            <p:cNvPr id="18" name="Rounded Rectangle 1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8672601" y="1577873"/>
            <a:ext cx="1058758" cy="713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02" y="2291281"/>
            <a:ext cx="4569377" cy="44836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055237" y="3623094"/>
            <a:ext cx="420526" cy="776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88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VM </a:t>
            </a:r>
            <a:r>
              <a:rPr lang="fr-FR" dirty="0" smtClean="0"/>
              <a:t>IP@</a:t>
            </a:r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More information on </a:t>
            </a:r>
            <a:r>
              <a:rPr lang="fr-FR" dirty="0" err="1" smtClean="0"/>
              <a:t>specific</a:t>
            </a:r>
            <a:r>
              <a:rPr lang="fr-FR" dirty="0" smtClean="0"/>
              <a:t> VM "nova show </a:t>
            </a:r>
            <a:r>
              <a:rPr lang="en-US" dirty="0" smtClean="0"/>
              <a:t>&lt;instance-</a:t>
            </a:r>
            <a:r>
              <a:rPr lang="en-US" dirty="0" err="1" smtClean="0"/>
              <a:t>uuid</a:t>
            </a:r>
            <a:r>
              <a:rPr lang="en-US" dirty="0" smtClean="0"/>
              <a:t>&gt;</a:t>
            </a:r>
            <a:r>
              <a:rPr lang="fr-FR" dirty="0" smtClean="0"/>
              <a:t>"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88" y="2137142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nova list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| Status | Task State | Power State | Networks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db623270-421d-44b8-a506-2245667fb318 | Tenant1-LS1-VM1 | ACTIVE | -          | Running     | Tenant1-LS1=10.1.1.3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a4e3aefc-c852-4adc-81d4-594078511e54 | Tenant1-LS1-VM2 | ACTIVE | -          | Running     | Tenant1-LS1=10.1.1.4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+--------------------------------------+-----------------+--------+------------+-------------+----------------------+</a:t>
            </a:r>
          </a:p>
        </p:txBody>
      </p:sp>
      <p:cxnSp>
        <p:nvCxnSpPr>
          <p:cNvPr id="13" name="Straight Connector 12"/>
          <p:cNvCxnSpPr>
            <a:endCxn id="15" idx="0"/>
          </p:cNvCxnSpPr>
          <p:nvPr/>
        </p:nvCxnSpPr>
        <p:spPr bwMode="auto">
          <a:xfrm flipH="1">
            <a:off x="8926272" y="1641716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" name="Group 13"/>
          <p:cNvGrpSpPr/>
          <p:nvPr/>
        </p:nvGrpSpPr>
        <p:grpSpPr>
          <a:xfrm>
            <a:off x="8743392" y="1844987"/>
            <a:ext cx="365760" cy="365760"/>
            <a:chOff x="7882780" y="2019910"/>
            <a:chExt cx="457200" cy="457200"/>
          </a:xfrm>
        </p:grpSpPr>
        <p:sp>
          <p:nvSpPr>
            <p:cNvPr id="15" name="Rounded Rectangle 1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Straight Connector 16"/>
          <p:cNvCxnSpPr>
            <a:endCxn id="19" idx="0"/>
          </p:cNvCxnSpPr>
          <p:nvPr/>
        </p:nvCxnSpPr>
        <p:spPr bwMode="auto">
          <a:xfrm flipH="1">
            <a:off x="9496195" y="1641716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9313315" y="1841514"/>
            <a:ext cx="365760" cy="365760"/>
            <a:chOff x="7882780" y="2019910"/>
            <a:chExt cx="457200" cy="457200"/>
          </a:xfrm>
        </p:grpSpPr>
        <p:sp>
          <p:nvSpPr>
            <p:cNvPr id="19" name="Rounded Rectangle 1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Straight Connector 20"/>
          <p:cNvCxnSpPr/>
          <p:nvPr/>
        </p:nvCxnSpPr>
        <p:spPr bwMode="auto">
          <a:xfrm flipH="1" flipV="1">
            <a:off x="8325381" y="16417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8325380" y="12187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H="1" flipV="1">
            <a:off x="10379309" y="16417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Rectangle 29"/>
          <p:cNvSpPr/>
          <p:nvPr/>
        </p:nvSpPr>
        <p:spPr>
          <a:xfrm>
            <a:off x="8672601" y="1577873"/>
            <a:ext cx="1058758" cy="713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903980" y="12070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68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What happens in the backend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Instance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The DHCP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VM mac@ - IP@ binding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Note: The </a:t>
            </a:r>
            <a:r>
              <a:rPr lang="fr-FR" dirty="0" err="1" smtClean="0"/>
              <a:t>hostname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"Neutron port</a:t>
            </a:r>
            <a:r>
              <a:rPr lang="fr-FR" dirty="0"/>
              <a:t>" (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fr-FR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port-</a:t>
            </a:r>
            <a:r>
              <a:rPr lang="fr-FR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r>
              <a:rPr lang="fr-FR" dirty="0" smtClean="0"/>
              <a:t>Note: The DHCP </a:t>
            </a:r>
            <a:r>
              <a:rPr lang="fr-FR" dirty="0" err="1" smtClean="0"/>
              <a:t>Edge</a:t>
            </a:r>
            <a:r>
              <a:rPr lang="fr-FR" dirty="0" smtClean="0"/>
              <a:t> has been </a:t>
            </a:r>
            <a:r>
              <a:rPr lang="fr-FR" dirty="0" err="1" smtClean="0"/>
              <a:t>created</a:t>
            </a:r>
            <a:r>
              <a:rPr lang="fr-FR" dirty="0" smtClean="0"/>
              <a:t> in the LS </a:t>
            </a:r>
            <a:r>
              <a:rPr lang="fr-FR" dirty="0" err="1" smtClean="0"/>
              <a:t>creation</a:t>
            </a:r>
            <a:r>
              <a:rPr lang="fr-FR" dirty="0" smtClean="0"/>
              <a:t>.</a:t>
            </a:r>
          </a:p>
          <a:p>
            <a:pPr marL="548400" lvl="2" indent="0">
              <a:buNone/>
            </a:pPr>
            <a:r>
              <a:rPr lang="fr-FR" dirty="0" err="1" smtClean="0"/>
              <a:t>See</a:t>
            </a:r>
            <a:r>
              <a:rPr lang="fr-FR" dirty="0" smtClean="0"/>
              <a:t> "</a:t>
            </a:r>
            <a:r>
              <a:rPr lang="en-US" dirty="0" smtClean="0"/>
              <a:t>Switching </a:t>
            </a:r>
            <a:r>
              <a:rPr lang="en-US" dirty="0"/>
              <a:t>– What happens in the backend (2/3</a:t>
            </a:r>
            <a:r>
              <a:rPr lang="en-US" dirty="0" smtClean="0"/>
              <a:t>) + (3/3)"</a:t>
            </a: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cxnSp>
        <p:nvCxnSpPr>
          <p:cNvPr id="19" name="Elbow Connector 18"/>
          <p:cNvCxnSpPr/>
          <p:nvPr/>
        </p:nvCxnSpPr>
        <p:spPr>
          <a:xfrm rot="5400000">
            <a:off x="10047598" y="2046090"/>
            <a:ext cx="938688" cy="415691"/>
          </a:xfrm>
          <a:prstGeom prst="bentConnector3">
            <a:avLst>
              <a:gd name="adj1" fmla="val 3854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870223" y="2122100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504276" y="2415954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16200000" flipH="1">
            <a:off x="9397679" y="2082245"/>
            <a:ext cx="1018583" cy="442328"/>
          </a:xfrm>
          <a:prstGeom prst="bentConnector3">
            <a:avLst>
              <a:gd name="adj1" fmla="val 34912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ateway" descr="icon_gatew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96" y="2303721"/>
            <a:ext cx="621336" cy="6213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825490" y="2056704"/>
            <a:ext cx="128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Trunk</a:t>
            </a: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flipH="1">
            <a:off x="8807314" y="3257866"/>
            <a:ext cx="237438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8807313" y="283489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V="1">
            <a:off x="10232412" y="2934582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9820752" y="1956761"/>
            <a:ext cx="760719" cy="514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2" name="Straight Arrow Connector 41"/>
          <p:cNvCxnSpPr>
            <a:endCxn id="37" idx="1"/>
          </p:cNvCxnSpPr>
          <p:nvPr/>
        </p:nvCxnSpPr>
        <p:spPr>
          <a:xfrm flipV="1">
            <a:off x="10616780" y="2195204"/>
            <a:ext cx="208710" cy="10851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73787" y="2129056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10416544" y="3252787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9929384" y="3528647"/>
            <a:ext cx="97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 flipV="1">
            <a:off x="8272823" y="17941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8272822" y="13711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 bwMode="auto">
          <a:xfrm flipH="1" flipV="1">
            <a:off x="10326751" y="17941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>
          <a:xfrm flipV="1">
            <a:off x="10296965" y="4079331"/>
            <a:ext cx="29786" cy="55835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749074" y="4661155"/>
            <a:ext cx="3368556" cy="19020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UI the DHCP-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and LS-to-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are not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represented</a:t>
            </a:r>
            <a:r>
              <a:rPr lang="en-US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This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allow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VMs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to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reach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server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when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network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created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with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no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gateway</a:t>
            </a:r>
            <a:r>
              <a:rPr lang="fr-FR" sz="1200" b="1" dirty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en-US" sz="1200" b="1" dirty="0" smtClean="0">
                <a:solidFill>
                  <a:schemeClr val="tx2"/>
                </a:solidFill>
                <a:ea typeface="ＭＳ Ｐゴシック"/>
              </a:rPr>
              <a:t>(more </a:t>
            </a:r>
            <a:r>
              <a:rPr lang="en-US" sz="1200" b="1" dirty="0">
                <a:solidFill>
                  <a:schemeClr val="tx2"/>
                </a:solidFill>
                <a:ea typeface="ＭＳ Ｐゴシック"/>
              </a:rPr>
              <a:t>info in the </a:t>
            </a:r>
            <a:r>
              <a:rPr lang="en-US" sz="1200" b="1" dirty="0" smtClean="0">
                <a:solidFill>
                  <a:schemeClr val="tx2"/>
                </a:solidFill>
                <a:ea typeface="ＭＳ Ｐゴシック"/>
              </a:rPr>
              <a:t>metadata </a:t>
            </a:r>
            <a:r>
              <a:rPr lang="en-US" sz="1200" b="1" dirty="0">
                <a:solidFill>
                  <a:schemeClr val="tx2"/>
                </a:solidFill>
                <a:ea typeface="ＭＳ Ｐゴシック"/>
              </a:rPr>
              <a:t>section)</a:t>
            </a:r>
          </a:p>
          <a:p>
            <a:pPr marL="0" lvl="1"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CLI the admin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can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see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LS-to-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metadata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network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called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"inter-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-net" </a:t>
            </a:r>
            <a:r>
              <a:rPr lang="fr-FR" sz="1200" b="1" dirty="0">
                <a:solidFill>
                  <a:schemeClr val="tx2"/>
                </a:solidFill>
                <a:ea typeface="ＭＳ Ｐゴシック"/>
              </a:rPr>
              <a:t>(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net-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all-tenants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)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851422" y="13594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8721314" y="1807259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8538434" y="2010530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9291237" y="1807259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9108357" y="2007057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63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597326" y="6464301"/>
            <a:ext cx="450733" cy="149224"/>
          </a:xfrm>
        </p:spPr>
        <p:txBody>
          <a:bodyPr/>
          <a:lstStyle/>
          <a:p>
            <a:r>
              <a:rPr lang="fr-FR" dirty="0" smtClean="0"/>
              <a:t>33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816" y="2692953"/>
            <a:ext cx="6266820" cy="190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5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dirty="0" smtClean="0"/>
              <a:t>None</a:t>
            </a:r>
          </a:p>
          <a:p>
            <a:pPr marL="274200" lvl="1" indent="0">
              <a:buNone/>
            </a:pP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39</a:t>
            </a:fld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 rot="5400000">
            <a:off x="10047598" y="2046090"/>
            <a:ext cx="938688" cy="415691"/>
          </a:xfrm>
          <a:prstGeom prst="bentConnector3">
            <a:avLst>
              <a:gd name="adj1" fmla="val 3854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870223" y="2122100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504276" y="2415954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DHCP-</a:t>
            </a:r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Elbow Connector 26"/>
          <p:cNvCxnSpPr/>
          <p:nvPr/>
        </p:nvCxnSpPr>
        <p:spPr>
          <a:xfrm rot="16200000" flipH="1">
            <a:off x="9397679" y="2082245"/>
            <a:ext cx="1018583" cy="442328"/>
          </a:xfrm>
          <a:prstGeom prst="bentConnector3">
            <a:avLst>
              <a:gd name="adj1" fmla="val 34912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ateway" descr="icon_gatewa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996" y="2303721"/>
            <a:ext cx="621336" cy="62133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825490" y="2056704"/>
            <a:ext cx="128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Trunk</a:t>
            </a: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H="1">
            <a:off x="8807314" y="3257866"/>
            <a:ext cx="237438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807313" y="283489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V="1">
            <a:off x="10232412" y="2934582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Rectangle 32"/>
          <p:cNvSpPr/>
          <p:nvPr/>
        </p:nvSpPr>
        <p:spPr>
          <a:xfrm>
            <a:off x="9820752" y="1956761"/>
            <a:ext cx="760719" cy="514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4" name="Straight Arrow Connector 33"/>
          <p:cNvCxnSpPr>
            <a:endCxn id="29" idx="1"/>
          </p:cNvCxnSpPr>
          <p:nvPr/>
        </p:nvCxnSpPr>
        <p:spPr>
          <a:xfrm flipV="1">
            <a:off x="10616780" y="2195204"/>
            <a:ext cx="208710" cy="10851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273787" y="2129056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  <a:endParaRPr lang="en-US" sz="1000" b="1" dirty="0" err="1" smtClean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V="1">
            <a:off x="10416544" y="3252787"/>
            <a:ext cx="1252" cy="30995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9929384" y="3528647"/>
            <a:ext cx="973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flipH="1" flipV="1">
            <a:off x="8272823" y="1794116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8272822" y="1371147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 flipV="1">
            <a:off x="10326751" y="1794116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10851422" y="1359498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2" name="Straight Connector 41"/>
          <p:cNvCxnSpPr>
            <a:endCxn id="44" idx="0"/>
          </p:cNvCxnSpPr>
          <p:nvPr/>
        </p:nvCxnSpPr>
        <p:spPr bwMode="auto">
          <a:xfrm flipH="1">
            <a:off x="8721314" y="1807259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/>
          <p:cNvGrpSpPr/>
          <p:nvPr/>
        </p:nvGrpSpPr>
        <p:grpSpPr>
          <a:xfrm>
            <a:off x="8538434" y="2010530"/>
            <a:ext cx="365760" cy="365760"/>
            <a:chOff x="7882780" y="2019910"/>
            <a:chExt cx="457200" cy="457200"/>
          </a:xfrm>
        </p:grpSpPr>
        <p:sp>
          <p:nvSpPr>
            <p:cNvPr id="44" name="Rounded Rectangle 4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/>
          <p:cNvCxnSpPr>
            <a:endCxn id="48" idx="0"/>
          </p:cNvCxnSpPr>
          <p:nvPr/>
        </p:nvCxnSpPr>
        <p:spPr bwMode="auto">
          <a:xfrm flipH="1">
            <a:off x="9291237" y="1807259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9108357" y="2007057"/>
            <a:ext cx="365760" cy="365760"/>
            <a:chOff x="7882780" y="2019910"/>
            <a:chExt cx="457200" cy="457200"/>
          </a:xfrm>
        </p:grpSpPr>
        <p:sp>
          <p:nvSpPr>
            <p:cNvPr id="48" name="Rounded Rectangle 4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9144000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OpenStack Network and Security services available within VIO / NSX-v</a:t>
            </a:r>
          </a:p>
          <a:p>
            <a:pPr lvl="3"/>
            <a:endParaRPr lang="en-US" dirty="0"/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VIO/NSX-v requirements + </a:t>
            </a:r>
            <a:r>
              <a:rPr lang="en-U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config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files</a:t>
            </a:r>
          </a:p>
          <a:p>
            <a:pPr lvl="3"/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For each VIO/NSX-v Network and Security service: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Configuration via Horizon (UI) + CLI (API) 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Validation via Horizon (UI) + CLI (API) 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What happens in the backend (NSX-v configuration)</a:t>
            </a:r>
          </a:p>
          <a:p>
            <a:pPr lvl="1"/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Limitation or bug</a:t>
            </a:r>
          </a:p>
          <a:p>
            <a:pPr lvl="3"/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445" y="330200"/>
            <a:ext cx="10969943" cy="812800"/>
          </a:xfrm>
        </p:spPr>
        <p:txBody>
          <a:bodyPr/>
          <a:lstStyle/>
          <a:p>
            <a:r>
              <a:rPr lang="fr-FR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7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/>
              <a:t>External</a:t>
            </a:r>
            <a:r>
              <a:rPr lang="fr-FR" dirty="0"/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Configuration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dirty="0" err="1" smtClean="0"/>
              <a:t>External</a:t>
            </a:r>
            <a:r>
              <a:rPr lang="fr-FR" dirty="0" smtClean="0"/>
              <a:t> Network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err="1" smtClean="0"/>
              <a:t>Retrieve</a:t>
            </a:r>
            <a:r>
              <a:rPr lang="fr-FR" dirty="0" smtClean="0"/>
              <a:t> the </a:t>
            </a:r>
            <a:r>
              <a:rPr lang="fr-FR" dirty="0" err="1" smtClean="0"/>
              <a:t>vCenter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VLAN port group</a:t>
            </a:r>
          </a:p>
          <a:p>
            <a:pPr marL="548400" lvl="2" indent="0">
              <a:buNone/>
            </a:pPr>
            <a:r>
              <a:rPr lang="fr-FR" dirty="0" smtClean="0"/>
              <a:t>Under "</a:t>
            </a:r>
            <a:r>
              <a:rPr lang="fr-FR" dirty="0" err="1" smtClean="0"/>
              <a:t>vCenter</a:t>
            </a:r>
            <a:r>
              <a:rPr lang="fr-FR" dirty="0" smtClean="0"/>
              <a:t> – Networking", select </a:t>
            </a:r>
            <a:r>
              <a:rPr lang="fr-FR" dirty="0" err="1" smtClean="0"/>
              <a:t>external</a:t>
            </a:r>
            <a:r>
              <a:rPr lang="fr-FR" dirty="0" smtClean="0"/>
              <a:t> VLAN port group</a:t>
            </a:r>
          </a:p>
          <a:p>
            <a:pPr marL="548400" lvl="2" indent="0">
              <a:buNone/>
            </a:pPr>
            <a:r>
              <a:rPr lang="fr-FR" dirty="0" smtClean="0"/>
              <a:t>And </a:t>
            </a:r>
            <a:r>
              <a:rPr lang="fr-FR" dirty="0" err="1" smtClean="0"/>
              <a:t>retreive</a:t>
            </a:r>
            <a:r>
              <a:rPr lang="fr-FR" dirty="0" smtClean="0"/>
              <a:t> </a:t>
            </a:r>
            <a:r>
              <a:rPr lang="fr-FR" dirty="0" err="1" smtClean="0"/>
              <a:t>dvportgroup</a:t>
            </a:r>
            <a:r>
              <a:rPr lang="fr-FR" dirty="0" smtClean="0"/>
              <a:t>-id </a:t>
            </a:r>
            <a:r>
              <a:rPr lang="fr-FR" dirty="0" err="1" smtClean="0"/>
              <a:t>from</a:t>
            </a:r>
            <a:r>
              <a:rPr lang="fr-FR" dirty="0" smtClean="0"/>
              <a:t> URL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68" y="2813938"/>
            <a:ext cx="7921398" cy="31891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461849" y="2840846"/>
            <a:ext cx="1043796" cy="2129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687901" y="5546665"/>
            <a:ext cx="1279585" cy="250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534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Configuration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dirty="0" err="1" smtClean="0"/>
              <a:t>External</a:t>
            </a:r>
            <a:r>
              <a:rPr lang="fr-FR" dirty="0" smtClean="0"/>
              <a:t> Network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"Admin – System Panel – Networks", </a:t>
            </a:r>
            <a:r>
              <a:rPr lang="fr-FR" dirty="0" err="1" smtClean="0"/>
              <a:t>Create</a:t>
            </a:r>
            <a:r>
              <a:rPr lang="fr-FR" dirty="0" smtClean="0"/>
              <a:t> Network</a:t>
            </a:r>
            <a:endParaRPr lang="en-US" dirty="0" smtClean="0"/>
          </a:p>
        </p:txBody>
      </p:sp>
      <p:cxnSp>
        <p:nvCxnSpPr>
          <p:cNvPr id="30" name="Straight Connector 29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6" name="Oval 45"/>
          <p:cNvSpPr/>
          <p:nvPr/>
        </p:nvSpPr>
        <p:spPr>
          <a:xfrm>
            <a:off x="1034748" y="265295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7" name="Picture 37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42</a:t>
            </a:fld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400508" y="6126342"/>
            <a:ext cx="219150" cy="122058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619658" y="2283403"/>
            <a:ext cx="6232527" cy="4480560"/>
            <a:chOff x="4791315" y="2386920"/>
            <a:chExt cx="6232527" cy="44805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t="1" b="10963"/>
            <a:stretch/>
          </p:blipFill>
          <p:spPr>
            <a:xfrm>
              <a:off x="4791315" y="2386920"/>
              <a:ext cx="6232527" cy="448056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5022493" y="3263433"/>
              <a:ext cx="800337" cy="282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88629" y="4500604"/>
              <a:ext cx="800337" cy="282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88629" y="5119190"/>
              <a:ext cx="949862" cy="30799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50606" y="6382332"/>
              <a:ext cx="1182775" cy="282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4962947"/>
            <a:ext cx="1400508" cy="13480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fr-FR" sz="1400" i="1" dirty="0" smtClean="0">
                <a:solidFill>
                  <a:schemeClr val="tx2"/>
                </a:solidFill>
              </a:rPr>
              <a:t>This network </a:t>
            </a:r>
            <a:r>
              <a:rPr lang="fr-FR" sz="1400" i="1" dirty="0" err="1" smtClean="0">
                <a:solidFill>
                  <a:schemeClr val="tx2"/>
                </a:solidFill>
              </a:rPr>
              <a:t>is</a:t>
            </a:r>
            <a:r>
              <a:rPr lang="fr-FR" sz="1400" i="1" dirty="0" smtClean="0">
                <a:solidFill>
                  <a:schemeClr val="tx2"/>
                </a:solidFill>
              </a:rPr>
              <a:t> "</a:t>
            </a:r>
            <a:r>
              <a:rPr lang="fr-FR" sz="1400" i="1" dirty="0" err="1" smtClean="0">
                <a:solidFill>
                  <a:schemeClr val="tx2"/>
                </a:solidFill>
              </a:rPr>
              <a:t>External</a:t>
            </a:r>
            <a:r>
              <a:rPr lang="fr-FR" sz="1400" i="1" dirty="0" smtClean="0">
                <a:solidFill>
                  <a:schemeClr val="tx2"/>
                </a:solidFill>
              </a:rPr>
              <a:t>".</a:t>
            </a:r>
          </a:p>
          <a:p>
            <a:pPr algn="r">
              <a:lnSpc>
                <a:spcPct val="90000"/>
              </a:lnSpc>
            </a:pPr>
            <a:r>
              <a:rPr lang="fr-FR" sz="1400" i="1" dirty="0" smtClean="0">
                <a:solidFill>
                  <a:schemeClr val="tx2"/>
                </a:solidFill>
              </a:rPr>
              <a:t>No </a:t>
            </a:r>
            <a:r>
              <a:rPr lang="fr-FR" sz="1400" i="1" dirty="0" err="1" smtClean="0">
                <a:solidFill>
                  <a:schemeClr val="tx2"/>
                </a:solidFill>
              </a:rPr>
              <a:t>VMs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can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be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deployed</a:t>
            </a:r>
            <a:r>
              <a:rPr lang="fr-FR" sz="1400" i="1" dirty="0" smtClean="0">
                <a:solidFill>
                  <a:schemeClr val="tx2"/>
                </a:solidFill>
              </a:rPr>
              <a:t> in.</a:t>
            </a:r>
          </a:p>
          <a:p>
            <a:pPr algn="r">
              <a:lnSpc>
                <a:spcPct val="90000"/>
              </a:lnSpc>
            </a:pPr>
            <a:r>
              <a:rPr lang="fr-FR" sz="1400" i="1" dirty="0" err="1" smtClean="0">
                <a:solidFill>
                  <a:schemeClr val="tx2"/>
                </a:solidFill>
              </a:rPr>
              <a:t>Only</a:t>
            </a:r>
            <a:r>
              <a:rPr lang="fr-FR" sz="1400" i="1" dirty="0" smtClean="0">
                <a:solidFill>
                  <a:schemeClr val="tx2"/>
                </a:solidFill>
              </a:rPr>
              <a:t> future Tenant </a:t>
            </a:r>
            <a:r>
              <a:rPr lang="fr-FR" sz="1400" i="1" dirty="0" err="1" smtClean="0">
                <a:solidFill>
                  <a:schemeClr val="tx2"/>
                </a:solidFill>
              </a:rPr>
              <a:t>Routers</a:t>
            </a:r>
            <a:endParaRPr lang="en-US" sz="1400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00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Configuration (3/5)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dirty="0" err="1" smtClean="0"/>
              <a:t>External</a:t>
            </a:r>
            <a:r>
              <a:rPr lang="fr-FR" dirty="0" smtClean="0"/>
              <a:t> Network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"Admin – System Panel – Networks", Edit Network and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subnet</a:t>
            </a:r>
            <a:endParaRPr lang="en-US" dirty="0" smtClean="0"/>
          </a:p>
        </p:txBody>
      </p:sp>
      <p:cxnSp>
        <p:nvCxnSpPr>
          <p:cNvPr id="26" name="Straight Connector 2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8" name="Straight Connector 3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40" name="Picture 37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40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00" y="2463272"/>
            <a:ext cx="6155371" cy="324914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3714246"/>
            <a:ext cx="1708678" cy="96026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fr-FR" sz="1400" i="1" dirty="0" err="1" smtClean="0">
                <a:solidFill>
                  <a:schemeClr val="tx2"/>
                </a:solidFill>
              </a:rPr>
              <a:t>When</a:t>
            </a:r>
            <a:r>
              <a:rPr lang="fr-FR" sz="1400" i="1" dirty="0" smtClean="0">
                <a:solidFill>
                  <a:schemeClr val="tx2"/>
                </a:solidFill>
              </a:rPr>
              <a:t> no IP@ </a:t>
            </a:r>
            <a:r>
              <a:rPr lang="fr-FR" sz="1400" i="1" dirty="0" err="1" smtClean="0">
                <a:solidFill>
                  <a:schemeClr val="tx2"/>
                </a:solidFill>
              </a:rPr>
              <a:t>specified</a:t>
            </a:r>
            <a:r>
              <a:rPr lang="fr-FR" sz="1400" i="1" dirty="0" smtClean="0">
                <a:solidFill>
                  <a:schemeClr val="tx2"/>
                </a:solidFill>
              </a:rPr>
              <a:t>, </a:t>
            </a:r>
            <a:r>
              <a:rPr lang="fr-FR" sz="1400" i="1" dirty="0" err="1" smtClean="0">
                <a:solidFill>
                  <a:schemeClr val="tx2"/>
                </a:solidFill>
              </a:rPr>
              <a:t>it</a:t>
            </a:r>
            <a:r>
              <a:rPr lang="fr-FR" sz="1400" i="1" dirty="0" smtClean="0">
                <a:solidFill>
                  <a:schemeClr val="tx2"/>
                </a:solidFill>
              </a:rPr>
              <a:t>  </a:t>
            </a:r>
            <a:r>
              <a:rPr lang="fr-FR" sz="1400" i="1" dirty="0" err="1" smtClean="0">
                <a:solidFill>
                  <a:schemeClr val="tx2"/>
                </a:solidFill>
              </a:rPr>
              <a:t>takes</a:t>
            </a:r>
            <a:r>
              <a:rPr lang="fr-FR" sz="1400" i="1" dirty="0" smtClean="0">
                <a:solidFill>
                  <a:schemeClr val="tx2"/>
                </a:solidFill>
              </a:rPr>
              <a:t> the  first IP@ of the </a:t>
            </a:r>
            <a:r>
              <a:rPr lang="fr-FR" sz="1400" i="1" dirty="0" err="1" smtClean="0">
                <a:solidFill>
                  <a:schemeClr val="tx2"/>
                </a:solidFill>
              </a:rPr>
              <a:t>subnet</a:t>
            </a:r>
            <a:endParaRPr lang="en-US" sz="1400" i="1" dirty="0" smtClean="0">
              <a:solidFill>
                <a:schemeClr val="tx2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724443" y="4527994"/>
            <a:ext cx="200222" cy="509832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1" y="4889961"/>
            <a:ext cx="1724444" cy="15419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fr-FR" sz="1400" i="1" dirty="0" smtClean="0">
                <a:solidFill>
                  <a:schemeClr val="tx2"/>
                </a:solidFill>
              </a:rPr>
              <a:t>This option </a:t>
            </a:r>
            <a:r>
              <a:rPr lang="fr-FR" sz="1400" i="1" dirty="0" err="1" smtClean="0">
                <a:solidFill>
                  <a:schemeClr val="tx2"/>
                </a:solidFill>
              </a:rPr>
              <a:t>is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irrelevent</a:t>
            </a:r>
            <a:r>
              <a:rPr lang="fr-FR" sz="1400" i="1" dirty="0" smtClean="0">
                <a:solidFill>
                  <a:schemeClr val="tx2"/>
                </a:solidFill>
              </a:rPr>
              <a:t> for </a:t>
            </a:r>
            <a:r>
              <a:rPr lang="fr-FR" sz="1400" i="1" dirty="0" err="1" smtClean="0">
                <a:solidFill>
                  <a:schemeClr val="tx2"/>
                </a:solidFill>
              </a:rPr>
              <a:t>External</a:t>
            </a:r>
            <a:r>
              <a:rPr lang="fr-FR" sz="1400" i="1" dirty="0" smtClean="0">
                <a:solidFill>
                  <a:schemeClr val="tx2"/>
                </a:solidFill>
              </a:rPr>
              <a:t> Networks (</a:t>
            </a:r>
            <a:r>
              <a:rPr lang="fr-FR" sz="1400" i="1" dirty="0" err="1" smtClean="0">
                <a:solidFill>
                  <a:schemeClr val="tx2"/>
                </a:solidFill>
              </a:rPr>
              <a:t>only</a:t>
            </a:r>
            <a:r>
              <a:rPr lang="fr-FR" sz="1400" i="1" dirty="0" smtClean="0">
                <a:solidFill>
                  <a:schemeClr val="tx2"/>
                </a:solidFill>
              </a:rPr>
              <a:t> for Tenant Networks to </a:t>
            </a:r>
            <a:r>
              <a:rPr lang="fr-FR" sz="1400" i="1" dirty="0" err="1" smtClean="0">
                <a:solidFill>
                  <a:schemeClr val="tx2"/>
                </a:solidFill>
              </a:rPr>
              <a:t>accept</a:t>
            </a:r>
            <a:r>
              <a:rPr lang="fr-FR" sz="1400" i="1" dirty="0" smtClean="0">
                <a:solidFill>
                  <a:schemeClr val="tx2"/>
                </a:solidFill>
              </a:rPr>
              <a:t> or not a default </a:t>
            </a:r>
            <a:r>
              <a:rPr lang="fr-FR" sz="1400" i="1" dirty="0" err="1" smtClean="0">
                <a:solidFill>
                  <a:schemeClr val="tx2"/>
                </a:solidFill>
              </a:rPr>
              <a:t>gw</a:t>
            </a:r>
            <a:r>
              <a:rPr lang="fr-FR" sz="1400" i="1" dirty="0" smtClean="0">
                <a:solidFill>
                  <a:schemeClr val="tx2"/>
                </a:solidFill>
              </a:rPr>
              <a:t> for </a:t>
            </a:r>
            <a:r>
              <a:rPr lang="fr-FR" sz="1400" i="1" dirty="0" err="1" smtClean="0">
                <a:solidFill>
                  <a:schemeClr val="tx2"/>
                </a:solidFill>
              </a:rPr>
              <a:t>that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subnet</a:t>
            </a:r>
            <a:r>
              <a:rPr lang="fr-FR" sz="1400" i="1" dirty="0" smtClean="0">
                <a:solidFill>
                  <a:schemeClr val="tx2"/>
                </a:solidFill>
              </a:rPr>
              <a:t>)</a:t>
            </a:r>
            <a:endParaRPr lang="en-US" sz="1400" i="1" dirty="0" smtClean="0">
              <a:solidFill>
                <a:schemeClr val="tx2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724443" y="5634772"/>
            <a:ext cx="200222" cy="238943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17210" y="3778793"/>
            <a:ext cx="1060423" cy="29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1999120" y="4405130"/>
            <a:ext cx="1060423" cy="29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1963475" y="5344121"/>
            <a:ext cx="1114158" cy="2906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6122"/>
          <a:stretch/>
        </p:blipFill>
        <p:spPr>
          <a:xfrm>
            <a:off x="4949461" y="2463272"/>
            <a:ext cx="5460963" cy="429768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954189" y="3329218"/>
            <a:ext cx="1699165" cy="115416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400" i="1" dirty="0" err="1" smtClean="0">
                <a:solidFill>
                  <a:schemeClr val="tx2"/>
                </a:solidFill>
              </a:rPr>
              <a:t>Since</a:t>
            </a:r>
            <a:r>
              <a:rPr lang="fr-FR" sz="1400" i="1" dirty="0" smtClean="0">
                <a:solidFill>
                  <a:schemeClr val="tx2"/>
                </a:solidFill>
              </a:rPr>
              <a:t> no </a:t>
            </a:r>
            <a:r>
              <a:rPr lang="fr-FR" sz="1400" i="1" dirty="0" err="1" smtClean="0">
                <a:solidFill>
                  <a:schemeClr val="tx2"/>
                </a:solidFill>
              </a:rPr>
              <a:t>VMs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will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be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deployed</a:t>
            </a:r>
            <a:r>
              <a:rPr lang="fr-FR" sz="1400" i="1" dirty="0" smtClean="0">
                <a:solidFill>
                  <a:schemeClr val="tx2"/>
                </a:solidFill>
              </a:rPr>
              <a:t> in </a:t>
            </a:r>
            <a:r>
              <a:rPr lang="fr-FR" sz="1400" i="1" dirty="0" err="1" smtClean="0">
                <a:solidFill>
                  <a:schemeClr val="tx2"/>
                </a:solidFill>
              </a:rPr>
              <a:t>that</a:t>
            </a:r>
            <a:r>
              <a:rPr lang="fr-FR" sz="1400" i="1" dirty="0" smtClean="0">
                <a:solidFill>
                  <a:schemeClr val="tx2"/>
                </a:solidFill>
              </a:rPr>
              <a:t> network, DHCP </a:t>
            </a:r>
            <a:r>
              <a:rPr lang="fr-FR" sz="1400" i="1" dirty="0" err="1" smtClean="0">
                <a:solidFill>
                  <a:schemeClr val="tx2"/>
                </a:solidFill>
              </a:rPr>
              <a:t>is</a:t>
            </a:r>
            <a:r>
              <a:rPr lang="fr-FR" sz="1400" i="1" dirty="0" smtClean="0">
                <a:solidFill>
                  <a:schemeClr val="tx2"/>
                </a:solidFill>
              </a:rPr>
              <a:t> not </a:t>
            </a:r>
            <a:r>
              <a:rPr lang="fr-FR" sz="1400" i="1" dirty="0" err="1" smtClean="0">
                <a:solidFill>
                  <a:schemeClr val="tx2"/>
                </a:solidFill>
              </a:rPr>
              <a:t>supported</a:t>
            </a:r>
            <a:r>
              <a:rPr lang="fr-FR" sz="1400" i="1" dirty="0" smtClean="0">
                <a:solidFill>
                  <a:schemeClr val="tx2"/>
                </a:solidFill>
              </a:rPr>
              <a:t> on </a:t>
            </a:r>
            <a:r>
              <a:rPr lang="fr-FR" sz="1400" i="1" dirty="0" err="1" smtClean="0">
                <a:solidFill>
                  <a:schemeClr val="tx2"/>
                </a:solidFill>
              </a:rPr>
              <a:t>External</a:t>
            </a:r>
            <a:r>
              <a:rPr lang="fr-FR" sz="1400" i="1" dirty="0" smtClean="0">
                <a:solidFill>
                  <a:schemeClr val="tx2"/>
                </a:solidFill>
              </a:rPr>
              <a:t> Networks.</a:t>
            </a:r>
            <a:endParaRPr lang="en-US" sz="1400" i="1" dirty="0" smtClean="0">
              <a:solidFill>
                <a:schemeClr val="tx2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6102429" y="3714246"/>
            <a:ext cx="3777305" cy="164071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971122" y="4674509"/>
            <a:ext cx="1699165" cy="96026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400" i="1" dirty="0" smtClean="0">
                <a:solidFill>
                  <a:schemeClr val="tx2"/>
                </a:solidFill>
              </a:rPr>
              <a:t>IP pool </a:t>
            </a:r>
            <a:r>
              <a:rPr lang="fr-FR" sz="1400" i="1" dirty="0" err="1" smtClean="0">
                <a:solidFill>
                  <a:schemeClr val="tx2"/>
                </a:solidFill>
              </a:rPr>
              <a:t>available</a:t>
            </a:r>
            <a:r>
              <a:rPr lang="fr-FR" sz="1400" i="1" dirty="0" smtClean="0">
                <a:solidFill>
                  <a:schemeClr val="tx2"/>
                </a:solidFill>
              </a:rPr>
              <a:t> for future Tenant </a:t>
            </a:r>
            <a:r>
              <a:rPr lang="fr-FR" sz="1400" i="1" dirty="0" err="1" smtClean="0">
                <a:solidFill>
                  <a:schemeClr val="tx2"/>
                </a:solidFill>
              </a:rPr>
              <a:t>Routers</a:t>
            </a:r>
            <a:r>
              <a:rPr lang="fr-FR" sz="1400" i="1" dirty="0" smtClean="0">
                <a:solidFill>
                  <a:schemeClr val="tx2"/>
                </a:solidFill>
              </a:rPr>
              <a:t> and </a:t>
            </a:r>
            <a:r>
              <a:rPr lang="fr-FR" sz="1400" i="1" dirty="0" err="1" smtClean="0">
                <a:solidFill>
                  <a:schemeClr val="tx2"/>
                </a:solidFill>
              </a:rPr>
              <a:t>their</a:t>
            </a:r>
            <a:r>
              <a:rPr lang="fr-FR" sz="1400" i="1" dirty="0" smtClean="0">
                <a:solidFill>
                  <a:schemeClr val="tx2"/>
                </a:solidFill>
              </a:rPr>
              <a:t> </a:t>
            </a:r>
            <a:r>
              <a:rPr lang="fr-FR" sz="1400" i="1" dirty="0" err="1" smtClean="0">
                <a:solidFill>
                  <a:schemeClr val="tx2"/>
                </a:solidFill>
              </a:rPr>
              <a:t>floating</a:t>
            </a:r>
            <a:r>
              <a:rPr lang="fr-FR" sz="1400" i="1" dirty="0" smtClean="0">
                <a:solidFill>
                  <a:schemeClr val="tx2"/>
                </a:solidFill>
              </a:rPr>
              <a:t> IP.</a:t>
            </a:r>
            <a:endParaRPr lang="en-US" sz="1400" i="1" dirty="0" smtClean="0">
              <a:solidFill>
                <a:schemeClr val="tx2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8184941" y="4765782"/>
            <a:ext cx="1694793" cy="457826"/>
          </a:xfrm>
          <a:prstGeom prst="straightConnector1">
            <a:avLst/>
          </a:prstGeom>
          <a:ln w="19050">
            <a:solidFill>
              <a:schemeClr val="tx2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498050" y="257556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4705726" y="2569601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018884" y="3591264"/>
            <a:ext cx="1060423" cy="291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0" name="Rectangle 49"/>
          <p:cNvSpPr/>
          <p:nvPr/>
        </p:nvSpPr>
        <p:spPr>
          <a:xfrm>
            <a:off x="5132944" y="4154725"/>
            <a:ext cx="1454123" cy="25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4" name="Straight Connector 2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4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Configuration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dirty="0" err="1" smtClean="0"/>
              <a:t>External</a:t>
            </a:r>
            <a:r>
              <a:rPr lang="fr-FR" dirty="0" smtClean="0"/>
              <a:t> Network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/>
              <a:t>CLI 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Controller 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6729" y="2652953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net-create External-102 -- --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provider:network_type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portgroup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provider:physical_network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=dvportgroup-1443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router:external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=True</a:t>
            </a:r>
          </a:p>
          <a:p>
            <a:pPr marL="9140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network: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    | Value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| 5f4a2f7a-b888-4d99-8089-ed2f93178476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    | External-102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port_security_enabled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provider:network_type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portgroup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provider:physical_network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dvportgroup-187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provider:segmentation_id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| 0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router:external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shared                    | False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    | ACTIVE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subnets                  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423a48a7cf7b43689fa529692299e7ab     |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+---------------------------+--------------------------------------+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034748" y="265295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External-VLAN102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21.21.21.0/24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3" name="Straight Connector 22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25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7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Configuration (5/5)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an </a:t>
            </a:r>
            <a:r>
              <a:rPr lang="fr-FR" dirty="0" err="1" smtClean="0"/>
              <a:t>External</a:t>
            </a:r>
            <a:r>
              <a:rPr lang="fr-FR" dirty="0" smtClean="0"/>
              <a:t> Network (</a:t>
            </a:r>
            <a:r>
              <a:rPr lang="fr-FR" dirty="0" err="1" smtClean="0"/>
              <a:t>OpenStack</a:t>
            </a:r>
            <a:r>
              <a:rPr lang="fr-FR" dirty="0" smtClean="0"/>
              <a:t> Network)</a:t>
            </a:r>
          </a:p>
          <a:p>
            <a:pPr lvl="1"/>
            <a:r>
              <a:rPr lang="fr-FR" dirty="0"/>
              <a:t>CLI 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Controller 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86729" y="2652953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subnet-create --name External-102_Net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allocation-pool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start=21.21.21.101,end=21.21.21.200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External-102 21.21.21.0/24 -- --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enable_dhcp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subnet: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| Value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+-------------------+--------------------------------------------------+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| {"start": "21.21.21.101", "end": "21.21.21.200"}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| 21.21.21.0/24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dns_nameservers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|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enable_dhcp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False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gateway_ip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21.21.21.1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host_routes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| 2b7afa0f-0db3-4b50-9880-1e70d11f0578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ip_version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4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ipv6_address_mode |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ipv6_ra_mode      |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| External-102_Net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5f4a2f7a-b888-4d99-8089-ed2f93178476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subnetpool_id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|                                 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423a48a7cf7b43689fa529692299e7ab                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+-------------------+--------------------------------------------------+</a:t>
            </a:r>
          </a:p>
        </p:txBody>
      </p:sp>
      <p:sp>
        <p:nvSpPr>
          <p:cNvPr id="15" name="Oval 14"/>
          <p:cNvSpPr/>
          <p:nvPr/>
        </p:nvSpPr>
        <p:spPr>
          <a:xfrm>
            <a:off x="1034748" y="265295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External-VLAN102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21.21.21.0/24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43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OpenStack Validation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in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networks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 </a:t>
            </a:r>
            <a:r>
              <a:rPr lang="fr-FR" dirty="0" err="1" smtClean="0"/>
              <a:t>Topology</a:t>
            </a:r>
            <a:r>
              <a:rPr lang="fr-FR" dirty="0" smtClean="0"/>
              <a:t>"</a:t>
            </a:r>
            <a:endParaRPr lang="en-US" dirty="0" smtClean="0"/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23" name="Picture 37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767" y="2262904"/>
            <a:ext cx="3523478" cy="459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Network</a:t>
            </a:r>
            <a:r>
              <a:rPr lang="en-US" dirty="0" smtClean="0"/>
              <a:t> – OpenStack Validation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networks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188" y="2137142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net-show External-101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ccee6823-360d-43d7-99b0-a7e22b82433f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External-101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port_security_enabled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router:external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shared                | False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subnets               | e303cc61-40be-4fcf-a241-9780fb9c6a3c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423a48a7cf7b43689fa529692299e7ab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23" name="Picture 37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8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Network</a:t>
            </a:r>
            <a:r>
              <a:rPr lang="en-US" dirty="0" smtClean="0"/>
              <a:t> – OpenStack Validation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networks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188" y="2137142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subnet-show External-101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adv_service_providers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| {"start": "20.20.20.101", "end": "20.20.20.200"}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| 20.20.20.0/24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dns_nameservers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enable_dhcp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False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gateway_ip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host_routes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 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5b9b2af5-d9a4-4903-a5c3-5d63bde97d16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ip_version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4          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External-101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32c1da26-5c0f-42b2-ad73-8926b7a15da1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3f67f0bbc089414da0fa8d214f541d50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+-----------------------+--------------------------------------------------+</a:t>
            </a:r>
          </a:p>
        </p:txBody>
      </p:sp>
      <p:cxnSp>
        <p:nvCxnSpPr>
          <p:cNvPr id="14" name="Straight Connector 1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23" name="Picture 37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What happens in the backend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External</a:t>
            </a:r>
            <a:r>
              <a:rPr lang="fr-FR" dirty="0" smtClean="0"/>
              <a:t> Network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Nothing </a:t>
            </a:r>
            <a:r>
              <a:rPr lang="fr-FR" dirty="0" err="1" smtClean="0"/>
              <a:t>happens</a:t>
            </a:r>
            <a:r>
              <a:rPr lang="fr-FR" dirty="0" smtClean="0"/>
              <a:t> on NSX-v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1167164" y="2175216"/>
            <a:ext cx="95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22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8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ounded Rectangle 84"/>
          <p:cNvSpPr/>
          <p:nvPr/>
        </p:nvSpPr>
        <p:spPr bwMode="auto">
          <a:xfrm>
            <a:off x="1116679" y="2685691"/>
            <a:ext cx="8246395" cy="1585567"/>
          </a:xfrm>
          <a:prstGeom prst="roundRect">
            <a:avLst/>
          </a:prstGeom>
          <a:solidFill>
            <a:srgbClr val="FFE7E7">
              <a:alpha val="49804"/>
            </a:srgb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36" y="173591"/>
            <a:ext cx="10969943" cy="476044"/>
          </a:xfrm>
        </p:spPr>
        <p:txBody>
          <a:bodyPr/>
          <a:lstStyle/>
          <a:p>
            <a:r>
              <a:rPr lang="en-US" dirty="0" smtClean="0"/>
              <a:t>What are the Neutron services available in VIO with NSX-v? (1/4)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10745936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NSX-v offers </a:t>
            </a:r>
            <a:r>
              <a:rPr lang="en-US" b="1" dirty="0"/>
              <a:t>to VIO</a:t>
            </a:r>
          </a:p>
          <a:p>
            <a:pPr lvl="1"/>
            <a:r>
              <a:rPr lang="en-US" b="1" dirty="0" smtClean="0"/>
              <a:t>Layer 2</a:t>
            </a:r>
          </a:p>
          <a:p>
            <a:pPr lvl="2"/>
            <a:r>
              <a:rPr lang="en-US" b="1" dirty="0" smtClean="0"/>
              <a:t>via VXLAN </a:t>
            </a:r>
            <a:r>
              <a:rPr lang="en-US" dirty="0" smtClean="0"/>
              <a:t>(support any Layer </a:t>
            </a:r>
            <a:r>
              <a:rPr lang="en-US" dirty="0"/>
              <a:t>2 fabric </a:t>
            </a:r>
            <a:r>
              <a:rPr lang="en-US" dirty="0" smtClean="0"/>
              <a:t>or Layer </a:t>
            </a:r>
            <a:r>
              <a:rPr lang="en-US" dirty="0"/>
              <a:t>3 </a:t>
            </a:r>
            <a:r>
              <a:rPr lang="en-US" dirty="0" smtClean="0"/>
              <a:t>fabric)</a:t>
            </a:r>
            <a:endParaRPr lang="en-US" b="1" dirty="0" smtClean="0"/>
          </a:p>
          <a:p>
            <a:pPr lvl="2"/>
            <a:r>
              <a:rPr lang="en-US" b="1" dirty="0" smtClean="0"/>
              <a:t>with </a:t>
            </a:r>
            <a:r>
              <a:rPr lang="en-US" b="1" dirty="0"/>
              <a:t>DHCP</a:t>
            </a:r>
          </a:p>
          <a:p>
            <a:pPr lvl="2"/>
            <a:r>
              <a:rPr lang="en-US" b="1" dirty="0" smtClean="0"/>
              <a:t>with overlapping </a:t>
            </a:r>
            <a:r>
              <a:rPr lang="en-US" b="1" dirty="0"/>
              <a:t>IP@ support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14244" y="3357662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13407" y="335177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246315" y="333590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981981" y="3316905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App-02</a:t>
            </a:r>
          </a:p>
        </p:txBody>
      </p:sp>
      <p:cxnSp>
        <p:nvCxnSpPr>
          <p:cNvPr id="51" name="Straight Connector 50"/>
          <p:cNvCxnSpPr/>
          <p:nvPr/>
        </p:nvCxnSpPr>
        <p:spPr bwMode="auto">
          <a:xfrm>
            <a:off x="2878499" y="3331275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36" y="3587285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3" name="Straight Connector 52"/>
          <p:cNvCxnSpPr>
            <a:endCxn id="52" idx="0"/>
          </p:cNvCxnSpPr>
          <p:nvPr/>
        </p:nvCxnSpPr>
        <p:spPr bwMode="auto">
          <a:xfrm>
            <a:off x="3585986" y="3324724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49" y="3591193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698001" y="3990519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389006" y="399210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59" name="Straight Connector 58"/>
          <p:cNvCxnSpPr/>
          <p:nvPr/>
        </p:nvCxnSpPr>
        <p:spPr bwMode="auto">
          <a:xfrm>
            <a:off x="4812174" y="3309521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4631676" y="396876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3579781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3" name="Straight Connector 62"/>
          <p:cNvCxnSpPr/>
          <p:nvPr/>
        </p:nvCxnSpPr>
        <p:spPr bwMode="auto">
          <a:xfrm>
            <a:off x="5547840" y="3290518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5367342" y="3949762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81" y="3560778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6719926" y="333663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455592" y="33176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DB-02</a:t>
            </a: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7221665" y="331024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7957331" y="3291243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62" y="36356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88" y="36356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Box 73"/>
          <p:cNvSpPr txBox="1"/>
          <p:nvPr/>
        </p:nvSpPr>
        <p:spPr>
          <a:xfrm>
            <a:off x="7055187" y="4025038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90853" y="400603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407351" y="2319696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</a:t>
            </a:r>
            <a:endParaRPr lang="en-US" sz="1600" b="1" dirty="0" err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 bwMode="auto">
          <a:xfrm>
            <a:off x="1116679" y="4730906"/>
            <a:ext cx="8246395" cy="1585567"/>
          </a:xfrm>
          <a:prstGeom prst="roundRect">
            <a:avLst/>
          </a:prstGeom>
          <a:solidFill>
            <a:srgbClr val="FFE7E7">
              <a:alpha val="50000"/>
            </a:srgbClr>
          </a:solidFill>
          <a:ln w="19050">
            <a:solidFill>
              <a:schemeClr val="accent4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314244" y="5402877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013407" y="5396988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web-02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246315" y="5381123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App-01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81981" y="5362120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App-02</a:t>
            </a:r>
          </a:p>
        </p:txBody>
      </p:sp>
      <p:cxnSp>
        <p:nvCxnSpPr>
          <p:cNvPr id="94" name="Straight Connector 93"/>
          <p:cNvCxnSpPr/>
          <p:nvPr/>
        </p:nvCxnSpPr>
        <p:spPr bwMode="auto">
          <a:xfrm>
            <a:off x="2878499" y="5376490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036" y="5632500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6" name="Straight Connector 95"/>
          <p:cNvCxnSpPr>
            <a:endCxn id="95" idx="0"/>
          </p:cNvCxnSpPr>
          <p:nvPr/>
        </p:nvCxnSpPr>
        <p:spPr bwMode="auto">
          <a:xfrm>
            <a:off x="3585986" y="5369939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549" y="5636408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2698001" y="6035734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389006" y="6037321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4812174" y="535473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4631676" y="6013980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5624996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6" name="Straight Connector 105"/>
          <p:cNvCxnSpPr/>
          <p:nvPr/>
        </p:nvCxnSpPr>
        <p:spPr bwMode="auto">
          <a:xfrm>
            <a:off x="5547840" y="5335733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5367342" y="5994977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81" y="5605993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6719926" y="5381848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DB-01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455592" y="5362845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DB-02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7221665" y="5355461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1302952" y="2822614"/>
            <a:ext cx="7829822" cy="2547326"/>
            <a:chOff x="1302952" y="2822614"/>
            <a:chExt cx="7829822" cy="2547326"/>
          </a:xfrm>
        </p:grpSpPr>
        <p:cxnSp>
          <p:nvCxnSpPr>
            <p:cNvPr id="50" name="Straight Connector 49"/>
            <p:cNvCxnSpPr/>
            <p:nvPr/>
          </p:nvCxnSpPr>
          <p:spPr bwMode="auto">
            <a:xfrm flipH="1">
              <a:off x="1320583" y="3324725"/>
              <a:ext cx="2536042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TextBox 54"/>
            <p:cNvSpPr txBox="1"/>
            <p:nvPr/>
          </p:nvSpPr>
          <p:spPr>
            <a:xfrm>
              <a:off x="1302952" y="2858204"/>
              <a:ext cx="917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Web-Tier-01</a:t>
              </a:r>
            </a:p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10.0.1.0/24</a:t>
              </a:r>
              <a:endParaRPr lang="en-US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 flipH="1">
              <a:off x="4276289" y="3302971"/>
              <a:ext cx="2140739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F8981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0" name="TextBox 59"/>
            <p:cNvSpPr txBox="1"/>
            <p:nvPr/>
          </p:nvSpPr>
          <p:spPr>
            <a:xfrm>
              <a:off x="5490589" y="2822614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App-Tier-01</a:t>
              </a:r>
            </a:p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10.0.2.0/24</a:t>
              </a:r>
              <a:endParaRPr lang="en-US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 bwMode="auto">
            <a:xfrm flipH="1">
              <a:off x="6685780" y="3303696"/>
              <a:ext cx="2446994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0" name="TextBox 69"/>
            <p:cNvSpPr txBox="1"/>
            <p:nvPr/>
          </p:nvSpPr>
          <p:spPr>
            <a:xfrm>
              <a:off x="8230092" y="2823339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DB-Tier-01</a:t>
              </a:r>
            </a:p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10.0.3.0/24</a:t>
              </a:r>
              <a:endParaRPr lang="en-US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Straight Connector 92"/>
            <p:cNvCxnSpPr/>
            <p:nvPr/>
          </p:nvCxnSpPr>
          <p:spPr bwMode="auto">
            <a:xfrm flipH="1">
              <a:off x="1320583" y="5369940"/>
              <a:ext cx="2536042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8" name="TextBox 97"/>
            <p:cNvSpPr txBox="1"/>
            <p:nvPr/>
          </p:nvSpPr>
          <p:spPr>
            <a:xfrm>
              <a:off x="1302952" y="4903419"/>
              <a:ext cx="917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Web-Tier-01</a:t>
              </a:r>
            </a:p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10.0.1.0/24</a:t>
              </a:r>
              <a:endParaRPr lang="en-US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Connector 100"/>
            <p:cNvCxnSpPr/>
            <p:nvPr/>
          </p:nvCxnSpPr>
          <p:spPr bwMode="auto">
            <a:xfrm flipH="1">
              <a:off x="4276289" y="5348186"/>
              <a:ext cx="2140739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F8981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TextBox 102"/>
            <p:cNvSpPr txBox="1"/>
            <p:nvPr/>
          </p:nvSpPr>
          <p:spPr>
            <a:xfrm>
              <a:off x="5490589" y="4867829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App-Tier-01</a:t>
              </a:r>
            </a:p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10.0.2.0/24</a:t>
              </a:r>
              <a:endParaRPr lang="en-US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Straight Connector 110"/>
            <p:cNvCxnSpPr/>
            <p:nvPr/>
          </p:nvCxnSpPr>
          <p:spPr bwMode="auto">
            <a:xfrm flipH="1">
              <a:off x="6685780" y="5348911"/>
              <a:ext cx="2446994" cy="0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TextBox 112"/>
            <p:cNvSpPr txBox="1"/>
            <p:nvPr/>
          </p:nvSpPr>
          <p:spPr>
            <a:xfrm>
              <a:off x="8230092" y="4868554"/>
              <a:ext cx="8322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DB-Tier-01</a:t>
              </a:r>
            </a:p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10.0.3.0/24</a:t>
              </a:r>
              <a:endParaRPr lang="en-US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14" name="Straight Connector 113"/>
          <p:cNvCxnSpPr/>
          <p:nvPr/>
        </p:nvCxnSpPr>
        <p:spPr bwMode="auto">
          <a:xfrm>
            <a:off x="7957331" y="5336458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062" y="5680844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88" y="5680844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7" name="TextBox 116"/>
          <p:cNvSpPr txBox="1"/>
          <p:nvPr/>
        </p:nvSpPr>
        <p:spPr>
          <a:xfrm>
            <a:off x="7055187" y="6070253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790853" y="6051250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407352" y="4385803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</a:t>
            </a:r>
            <a:endParaRPr lang="en-US" sz="1600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Group 121"/>
          <p:cNvGrpSpPr/>
          <p:nvPr/>
        </p:nvGrpSpPr>
        <p:grpSpPr>
          <a:xfrm>
            <a:off x="10076363" y="2743904"/>
            <a:ext cx="1295400" cy="228600"/>
            <a:chOff x="150812" y="1345060"/>
            <a:chExt cx="1295400" cy="228600"/>
          </a:xfrm>
        </p:grpSpPr>
        <p:cxnSp>
          <p:nvCxnSpPr>
            <p:cNvPr id="123" name="Straight Connector 122"/>
            <p:cNvCxnSpPr/>
            <p:nvPr/>
          </p:nvCxnSpPr>
          <p:spPr>
            <a:xfrm flipH="1">
              <a:off x="150812" y="1421260"/>
              <a:ext cx="457199" cy="0"/>
            </a:xfrm>
            <a:prstGeom prst="line">
              <a:avLst/>
            </a:prstGeom>
            <a:ln w="19050">
              <a:solidFill>
                <a:schemeClr val="tx2"/>
              </a:solidFill>
              <a:prstDash val="sysDash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760412" y="1345060"/>
              <a:ext cx="6858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1400" dirty="0">
                  <a:solidFill>
                    <a:schemeClr val="tx2"/>
                  </a:solidFill>
                </a:rPr>
                <a:t>VXLAN</a:t>
              </a: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8556876" y="1125979"/>
            <a:ext cx="2849960" cy="923415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And all configurable from standard OpenStack API !</a:t>
            </a:r>
          </a:p>
        </p:txBody>
      </p:sp>
      <p:pic>
        <p:nvPicPr>
          <p:cNvPr id="128" name="NSX vSwitch Gre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1" y="1479910"/>
            <a:ext cx="705803" cy="70580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External</a:t>
            </a:r>
            <a:r>
              <a:rPr lang="fr-FR" dirty="0"/>
              <a:t> </a:t>
            </a:r>
            <a:r>
              <a:rPr lang="fr-FR" dirty="0" smtClean="0"/>
              <a:t>Network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dirty="0" smtClean="0"/>
              <a:t>None</a:t>
            </a:r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24" name="Straight Connector 2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313049" y="1221848"/>
            <a:ext cx="2143845" cy="520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3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0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Routing</a:t>
            </a:r>
            <a:r>
              <a:rPr lang="fr-FR" dirty="0"/>
              <a:t> </a:t>
            </a:r>
            <a:r>
              <a:rPr lang="fr-FR" dirty="0" err="1"/>
              <a:t>Centralized</a:t>
            </a:r>
            <a:endParaRPr lang="fr-FR" dirty="0"/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Configuration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Under "Project </a:t>
            </a:r>
            <a:r>
              <a:rPr lang="fr-FR" dirty="0"/>
              <a:t>- Network – </a:t>
            </a:r>
            <a:r>
              <a:rPr lang="fr-FR" dirty="0" err="1"/>
              <a:t>Routers</a:t>
            </a:r>
            <a:r>
              <a:rPr lang="fr-FR" dirty="0"/>
              <a:t>",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smtClean="0"/>
              <a:t>Router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Oval 51"/>
          <p:cNvSpPr/>
          <p:nvPr/>
        </p:nvSpPr>
        <p:spPr>
          <a:xfrm>
            <a:off x="689363" y="2077726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603" y="2711469"/>
            <a:ext cx="6215382" cy="318056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697028" y="3586574"/>
            <a:ext cx="1218700" cy="260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2" name="Rectangle 41"/>
          <p:cNvSpPr/>
          <p:nvPr/>
        </p:nvSpPr>
        <p:spPr>
          <a:xfrm>
            <a:off x="1722907" y="4855264"/>
            <a:ext cx="1218700" cy="260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49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Configuration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</a:t>
            </a:r>
            <a:r>
              <a:rPr lang="fr-FR" dirty="0"/>
              <a:t>Router </a:t>
            </a:r>
            <a:r>
              <a:rPr lang="fr-FR" dirty="0" err="1"/>
              <a:t>Centralized</a:t>
            </a:r>
            <a:r>
              <a:rPr lang="fr-FR" dirty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interface to Router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Under "Project </a:t>
            </a:r>
            <a:r>
              <a:rPr lang="fr-FR" dirty="0"/>
              <a:t>- Network – </a:t>
            </a:r>
            <a:r>
              <a:rPr lang="fr-FR" dirty="0" err="1"/>
              <a:t>Routers</a:t>
            </a:r>
            <a:r>
              <a:rPr lang="fr-FR" dirty="0"/>
              <a:t>", </a:t>
            </a:r>
            <a:r>
              <a:rPr lang="fr-FR" dirty="0" smtClean="0"/>
              <a:t>Edit Router and </a:t>
            </a:r>
            <a:r>
              <a:rPr lang="fr-FR" dirty="0" err="1" smtClean="0"/>
              <a:t>add</a:t>
            </a:r>
            <a:r>
              <a:rPr lang="fr-FR" dirty="0" smtClean="0"/>
              <a:t> interface</a:t>
            </a:r>
            <a:endParaRPr lang="en-US" dirty="0"/>
          </a:p>
          <a:p>
            <a:pPr marL="548400" lvl="2" indent="0">
              <a:buNone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Oval 51"/>
          <p:cNvSpPr/>
          <p:nvPr/>
        </p:nvSpPr>
        <p:spPr>
          <a:xfrm>
            <a:off x="689363" y="2077726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2" y="2726013"/>
            <a:ext cx="6181090" cy="377209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57624" y="3596335"/>
            <a:ext cx="2436073" cy="276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704" y="3113749"/>
            <a:ext cx="6198236" cy="377209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5445594" y="3981648"/>
            <a:ext cx="2436073" cy="276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94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Configuration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</a:t>
            </a:r>
            <a:r>
              <a:rPr lang="fr-FR" dirty="0"/>
              <a:t>Router </a:t>
            </a:r>
            <a:r>
              <a:rPr lang="fr-FR" dirty="0" err="1"/>
              <a:t>Centralized</a:t>
            </a:r>
            <a:r>
              <a:rPr lang="fr-FR" dirty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CLI 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Controller 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Oval 51"/>
          <p:cNvSpPr/>
          <p:nvPr/>
        </p:nvSpPr>
        <p:spPr>
          <a:xfrm>
            <a:off x="658125" y="245882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86729" y="2754904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router-create Tenant1-LR-Central1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router: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False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f85c4454-f6c9-4b4a-8011-f909f7de8b75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Tenant1-LR-Central1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shared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routes               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5e695adfe85d458ba5ef7503ceb27fe7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9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2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Configuration (5/5)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/>
              <a:t> Router </a:t>
            </a:r>
            <a:r>
              <a:rPr lang="fr-FR" dirty="0" err="1"/>
              <a:t>Centralized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CLI (API)</a:t>
            </a:r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interface to Router</a:t>
            </a:r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3"/>
            <a:endParaRPr lang="fr-FR" dirty="0"/>
          </a:p>
          <a:p>
            <a:pPr lvl="3"/>
            <a:endParaRPr lang="fr-FR" dirty="0" smtClean="0"/>
          </a:p>
          <a:p>
            <a:pPr lvl="3"/>
            <a:endParaRPr lang="fr-FR" dirty="0"/>
          </a:p>
          <a:p>
            <a:pPr lvl="3"/>
            <a:endParaRPr lang="fr-FR" dirty="0" smtClean="0"/>
          </a:p>
          <a:p>
            <a:pPr lvl="3"/>
            <a:endParaRPr lang="fr-FR" dirty="0"/>
          </a:p>
          <a:p>
            <a:pPr lvl="3"/>
            <a:endParaRPr lang="fr-FR" dirty="0" smtClean="0"/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/>
              <a:t>upstream</a:t>
            </a:r>
            <a:r>
              <a:rPr lang="fr-FR" dirty="0"/>
              <a:t> interface to Router</a:t>
            </a:r>
          </a:p>
          <a:p>
            <a:pPr lvl="2"/>
            <a:endParaRPr lang="fr-FR" dirty="0"/>
          </a:p>
          <a:p>
            <a:pPr marL="548400" lvl="2" indent="0">
              <a:buNone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2" name="Oval 51"/>
          <p:cNvSpPr/>
          <p:nvPr/>
        </p:nvSpPr>
        <p:spPr>
          <a:xfrm>
            <a:off x="673995" y="215568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3918" y="2458827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router-interface-add 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 Tenant1-LS1_Net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Added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da0e94b4-a5f1-4954-88e7-26b12fa11aed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Tenant1-LR-Central1.</a:t>
            </a:r>
          </a:p>
          <a:p>
            <a:pPr marL="91400" lvl="1"/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router-interface-add 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 Tenant1-LS2_Net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Added interface dc801f6a-610f-421a-beb0-59244fb6c616 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Tenant1-LR-Central1.</a:t>
            </a: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9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710592" y="4633493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31288" y="4976827"/>
            <a:ext cx="7496505" cy="10724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router-gateway-set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External-101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gateway for router Tenant1-LR-Central1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in </a:t>
            </a:r>
            <a:r>
              <a:rPr lang="fr-FR" dirty="0" err="1" smtClean="0"/>
              <a:t>OpenStack</a:t>
            </a:r>
            <a:r>
              <a:rPr lang="fr-FR" dirty="0" smtClean="0"/>
              <a:t> LR </a:t>
            </a:r>
            <a:r>
              <a:rPr lang="fr-FR" dirty="0" err="1" smtClean="0"/>
              <a:t>Centralized</a:t>
            </a:r>
            <a:endParaRPr lang="fr-FR" dirty="0" smtClean="0"/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 </a:t>
            </a:r>
            <a:r>
              <a:rPr lang="fr-FR" dirty="0" err="1" smtClean="0"/>
              <a:t>Topology</a:t>
            </a:r>
            <a:r>
              <a:rPr lang="fr-FR" dirty="0" smtClean="0"/>
              <a:t>"</a:t>
            </a:r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8503903" y="1748079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8503902" y="132511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H="1" flipV="1">
            <a:off x="10557831" y="1748079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1082502" y="131346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 flipH="1">
            <a:off x="9406895" y="786686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9406894" y="363717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9006207" y="1748079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8823327" y="1951350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3" name="Straight Connector 32"/>
          <p:cNvCxnSpPr>
            <a:endCxn id="35" idx="0"/>
          </p:cNvCxnSpPr>
          <p:nvPr/>
        </p:nvCxnSpPr>
        <p:spPr bwMode="auto">
          <a:xfrm flipH="1">
            <a:off x="9576130" y="1748079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9393250" y="1947877"/>
            <a:ext cx="365760" cy="365760"/>
            <a:chOff x="7882780" y="2019910"/>
            <a:chExt cx="457200" cy="457200"/>
          </a:xfrm>
        </p:grpSpPr>
        <p:sp>
          <p:nvSpPr>
            <p:cNvPr id="35" name="Rounded Rectangle 3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Connector 36"/>
          <p:cNvCxnSpPr>
            <a:endCxn id="39" idx="0"/>
          </p:cNvCxnSpPr>
          <p:nvPr/>
        </p:nvCxnSpPr>
        <p:spPr bwMode="auto">
          <a:xfrm flipH="1">
            <a:off x="11003769" y="174183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10820889" y="1945108"/>
            <a:ext cx="365760" cy="365760"/>
            <a:chOff x="7882780" y="2019910"/>
            <a:chExt cx="457200" cy="457200"/>
          </a:xfrm>
        </p:grpSpPr>
        <p:sp>
          <p:nvSpPr>
            <p:cNvPr id="39" name="Rounded Rectangle 3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1" name="Straight Connector 40"/>
          <p:cNvCxnSpPr>
            <a:endCxn id="43" idx="0"/>
          </p:cNvCxnSpPr>
          <p:nvPr/>
        </p:nvCxnSpPr>
        <p:spPr bwMode="auto">
          <a:xfrm flipH="1">
            <a:off x="11573692" y="174183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1390812" y="1941635"/>
            <a:ext cx="365760" cy="365760"/>
            <a:chOff x="7882780" y="2019910"/>
            <a:chExt cx="457200" cy="457200"/>
          </a:xfrm>
        </p:grpSpPr>
        <p:sp>
          <p:nvSpPr>
            <p:cNvPr id="43" name="Rounded Rectangle 4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5" name="Elbow Connector 44"/>
          <p:cNvCxnSpPr/>
          <p:nvPr/>
        </p:nvCxnSpPr>
        <p:spPr>
          <a:xfrm rot="16200000" flipH="1">
            <a:off x="10381444" y="1339797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5400000">
            <a:off x="9796055" y="1392328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58" y="1015913"/>
            <a:ext cx="498973" cy="498973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47" idx="0"/>
          </p:cNvCxnSpPr>
          <p:nvPr/>
        </p:nvCxnSpPr>
        <p:spPr bwMode="auto">
          <a:xfrm flipH="1">
            <a:off x="10278145" y="786686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Rectangle 48"/>
          <p:cNvSpPr/>
          <p:nvPr/>
        </p:nvSpPr>
        <p:spPr>
          <a:xfrm>
            <a:off x="9948358" y="934535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67" y="2317110"/>
            <a:ext cx="3729229" cy="446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2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LR </a:t>
            </a:r>
            <a:r>
              <a:rPr lang="fr-FR" dirty="0" err="1"/>
              <a:t>Centralized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188" y="2044934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router-list</a:t>
            </a:r>
          </a:p>
          <a:p>
            <a:pPr marL="91400" lvl="1"/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+--------------------------------------+---------------------+----------------------------------------------------------------------------------------------------------</a:t>
            </a:r>
          </a:p>
          <a:p>
            <a:pPr marL="91400" lvl="1"/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    | </a:t>
            </a:r>
            <a:r>
              <a:rPr lang="en-US" sz="1100" spc="-13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endParaRPr lang="en-US" sz="1100" spc="-13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+--------------------------------------+---------------------+----------------------------------------------------------------------------------------------------------</a:t>
            </a:r>
          </a:p>
          <a:p>
            <a:pPr marL="91400" lvl="1"/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| f7250b81-7259-4625-bb04-43884bef73cd | Tenant1-LR-Central1 | {"</a:t>
            </a:r>
            <a:r>
              <a:rPr lang="en-US" sz="1100" spc="-13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": "ccee6": [{"</a:t>
            </a:r>
            <a:r>
              <a:rPr lang="en-US" sz="1100" spc="-13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100" spc="-13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</a:t>
            </a:r>
          </a:p>
          <a:p>
            <a:pPr marL="91400" lvl="1"/>
            <a:r>
              <a:rPr lang="en-US" sz="1100" spc="-13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+--------------------------------------+---------------------+----------------------------------------------------------------------------------------------------------</a:t>
            </a:r>
            <a:endParaRPr lang="en-US" sz="1100" spc="-13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router-port-list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80e0829d-8a5f-43f9-b73b-6d99ee244716 |      | fa:16:3e:8d:32:bc | {"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"10.1.1.1"}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d7a4ac97-95b6-406f-b84e-0caf12eaf183 |      | fa:16:3e:9c:ae:70 | {"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"10.1.2.1"}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router-port-list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 (requires admin credentials) 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6b0390ad-d676-4d00-89f1-74a025a90a75 |      | fa:16:3e:3a:4b:67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"a2546d83-2e5c-466b-9cfb-b969b3409c94",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"169.254.128.5"}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80e0829d-8a5f-43f9-b73b-6d99ee244716 |      | fa:16:3e:8d:32:bc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"10.1.1.1"}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9d05077b-afb3-4207-9ebe-9399dfd02102 |      | fa:16:3e:15:3d:b6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"20.20.20.101"}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d7a4ac97-95b6-406f-b84e-0caf12eaf183 |      | fa:16:3e:9c:ae:70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"10.1.2.1"}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+--------------------------------------+------+-------------------+--------------------------------------------------------------------------------------+</a:t>
            </a: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H="1" flipV="1">
            <a:off x="8503903" y="1748079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503902" y="1325110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 flipH="1" flipV="1">
            <a:off x="10557831" y="1748079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H="1">
            <a:off x="9406895" y="786686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9406894" y="363717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9006207" y="1748079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823327" y="1951350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9576130" y="1748079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9393250" y="1947877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Connector 66"/>
          <p:cNvCxnSpPr>
            <a:endCxn id="69" idx="0"/>
          </p:cNvCxnSpPr>
          <p:nvPr/>
        </p:nvCxnSpPr>
        <p:spPr bwMode="auto">
          <a:xfrm flipH="1">
            <a:off x="11003769" y="174183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8" name="Group 67"/>
          <p:cNvGrpSpPr/>
          <p:nvPr/>
        </p:nvGrpSpPr>
        <p:grpSpPr>
          <a:xfrm>
            <a:off x="10820889" y="1945108"/>
            <a:ext cx="365760" cy="365760"/>
            <a:chOff x="7882780" y="2019910"/>
            <a:chExt cx="457200" cy="457200"/>
          </a:xfrm>
        </p:grpSpPr>
        <p:sp>
          <p:nvSpPr>
            <p:cNvPr id="69" name="Rounded Rectangle 6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11573692" y="174183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11390812" y="1941635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Elbow Connector 74"/>
          <p:cNvCxnSpPr/>
          <p:nvPr/>
        </p:nvCxnSpPr>
        <p:spPr>
          <a:xfrm rot="16200000" flipH="1">
            <a:off x="10381444" y="1339797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5400000">
            <a:off x="9796055" y="1392328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58" y="1015913"/>
            <a:ext cx="498973" cy="498973"/>
          </a:xfrm>
          <a:prstGeom prst="rect">
            <a:avLst/>
          </a:prstGeom>
        </p:spPr>
      </p:pic>
      <p:cxnSp>
        <p:nvCxnSpPr>
          <p:cNvPr id="78" name="Straight Connector 77"/>
          <p:cNvCxnSpPr>
            <a:endCxn id="77" idx="0"/>
          </p:cNvCxnSpPr>
          <p:nvPr/>
        </p:nvCxnSpPr>
        <p:spPr bwMode="auto">
          <a:xfrm flipH="1">
            <a:off x="10278145" y="786686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/>
          <p:cNvSpPr/>
          <p:nvPr/>
        </p:nvSpPr>
        <p:spPr>
          <a:xfrm>
            <a:off x="9948358" y="934535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11082502" y="1313461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4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(1/6)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The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interfaces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smtClean="0"/>
              <a:t>new </a:t>
            </a:r>
            <a:r>
              <a:rPr lang="fr-FR" dirty="0" err="1" smtClean="0"/>
              <a:t>internal</a:t>
            </a:r>
            <a:r>
              <a:rPr lang="fr-FR" dirty="0" smtClean="0"/>
              <a:t> interfaces (#2 and #3 in the </a:t>
            </a:r>
            <a:r>
              <a:rPr lang="fr-FR" dirty="0" err="1" smtClean="0"/>
              <a:t>screenshot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new IP@ on </a:t>
            </a:r>
            <a:r>
              <a:rPr lang="fr-FR" dirty="0" err="1" smtClean="0"/>
              <a:t>external</a:t>
            </a:r>
            <a:r>
              <a:rPr lang="fr-FR" dirty="0" smtClean="0"/>
              <a:t> interface (#0 in the </a:t>
            </a:r>
            <a:r>
              <a:rPr lang="fr-FR" dirty="0" err="1" smtClean="0"/>
              <a:t>screenshot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i="1" dirty="0" smtClean="0"/>
              <a:t>Note: interfaces #2 </a:t>
            </a:r>
            <a:r>
              <a:rPr lang="fr-FR" i="1" dirty="0" err="1" smtClean="0"/>
              <a:t>is</a:t>
            </a:r>
            <a:r>
              <a:rPr lang="fr-FR" i="1" dirty="0" smtClean="0"/>
              <a:t> in the "</a:t>
            </a:r>
            <a:r>
              <a:rPr lang="fr-FR" i="1" dirty="0" err="1" smtClean="0"/>
              <a:t>metadata</a:t>
            </a:r>
            <a:r>
              <a:rPr lang="fr-FR" i="1" dirty="0" smtClean="0"/>
              <a:t> service section"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37" name="Straight Connector 3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>
            <a:endCxn id="4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>
            <a:endCxn id="4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>
            <a:endCxn id="5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>
            <a:endCxn id="5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Elbow Connector 5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Rectangle 62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0556834" y="18798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 flipH="1">
            <a:off x="7816073" y="2137091"/>
            <a:ext cx="237438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7816072" y="17141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51923" y="195677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fr-FR" sz="1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endParaRPr lang="fr-FR" sz="1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1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435626" y="176139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58</a:t>
            </a:fld>
            <a:endParaRPr lang="en-US"/>
          </a:p>
        </p:txBody>
      </p:sp>
      <p:sp>
        <p:nvSpPr>
          <p:cNvPr id="67" name="Content Placeholder 5"/>
          <p:cNvSpPr txBox="1">
            <a:spLocks/>
          </p:cNvSpPr>
          <p:nvPr/>
        </p:nvSpPr>
        <p:spPr>
          <a:xfrm>
            <a:off x="609444" y="6202435"/>
            <a:ext cx="10969943" cy="34682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Note: It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also</a:t>
            </a:r>
            <a:r>
              <a:rPr lang="fr-FR" dirty="0" smtClean="0"/>
              <a:t> possible to use a </a:t>
            </a:r>
            <a:r>
              <a:rPr lang="fr-FR" dirty="0" err="1" smtClean="0"/>
              <a:t>dedicated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for the Tenant </a:t>
            </a:r>
            <a:r>
              <a:rPr lang="fr-FR" dirty="0" err="1" smtClean="0"/>
              <a:t>Centralized</a:t>
            </a:r>
            <a:r>
              <a:rPr lang="fr-FR" dirty="0" smtClean="0"/>
              <a:t> LR (</a:t>
            </a:r>
            <a:r>
              <a:rPr lang="fr-FR" dirty="0" err="1" smtClean="0"/>
              <a:t>see</a:t>
            </a:r>
            <a:r>
              <a:rPr lang="fr-FR" dirty="0" smtClean="0"/>
              <a:t> notes)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842" y="3189924"/>
            <a:ext cx="10064632" cy="3026248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45" name="Rounded Rectangle 4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49" name="Rounded Rectangle 4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53" name="Rounded Rectangle 5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57" name="Rounded Rectangle 5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55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(2/6)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45913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The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NAT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SNAT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/>
              <a:t>for "South/</a:t>
            </a:r>
            <a:r>
              <a:rPr lang="fr-FR" dirty="0" err="1"/>
              <a:t>North</a:t>
            </a:r>
            <a:r>
              <a:rPr lang="fr-FR" dirty="0" smtClean="0"/>
              <a:t>"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37" name="Straight Connector 3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>
            <a:endCxn id="4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45" name="Rounded Rectangle 4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7" name="Straight Connector 46"/>
          <p:cNvCxnSpPr>
            <a:endCxn id="4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49" name="Rounded Rectangle 4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Straight Connector 50"/>
          <p:cNvCxnSpPr>
            <a:endCxn id="5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53" name="Rounded Rectangle 5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Straight Connector 54"/>
          <p:cNvCxnSpPr>
            <a:endCxn id="5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57" name="Rounded Rectangle 5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Elbow Connector 5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10556834" y="18798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4" name="Straight Connector 63"/>
          <p:cNvCxnSpPr/>
          <p:nvPr/>
        </p:nvCxnSpPr>
        <p:spPr bwMode="auto">
          <a:xfrm flipH="1">
            <a:off x="7816073" y="2137091"/>
            <a:ext cx="237438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7816072" y="1714122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LS-to-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</a:t>
            </a:r>
            <a:endParaRPr lang="fr-FR" sz="1000" b="1" dirty="0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169.254.128.0/17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51923" y="1956778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fr-FR" sz="1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fr-FR" sz="1000" b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</a:t>
            </a:r>
            <a:endParaRPr lang="fr-FR" sz="1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fr-FR" sz="10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US" sz="1000" b="1" dirty="0" err="1" smtClean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1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TextBox 71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26565" y="16947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10190453" y="2735036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529920" y="3308419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10028251" y="716107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060899" y="50641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20.20.20.106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537142" y="942725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25" y="3632585"/>
            <a:ext cx="9618839" cy="2031786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3407932" y="5227608"/>
            <a:ext cx="6252859" cy="380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442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 bwMode="auto">
          <a:xfrm>
            <a:off x="883817" y="3425789"/>
            <a:ext cx="9042194" cy="3209811"/>
          </a:xfrm>
          <a:prstGeom prst="roundRect">
            <a:avLst/>
          </a:prstGeom>
          <a:solidFill>
            <a:srgbClr val="FFE7E7">
              <a:alpha val="49804"/>
            </a:srgb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61293" y="3073302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</a:t>
            </a:r>
            <a:endParaRPr lang="en-US" sz="1600" b="1" dirty="0" err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36" y="173591"/>
            <a:ext cx="10969943" cy="476044"/>
          </a:xfrm>
        </p:spPr>
        <p:txBody>
          <a:bodyPr/>
          <a:lstStyle/>
          <a:p>
            <a:r>
              <a:rPr lang="en-US" dirty="0" smtClean="0"/>
              <a:t>What are the Neutron services available in VIO with NSX-v? (2/4)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10745936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NSX-v offers </a:t>
            </a:r>
            <a:r>
              <a:rPr lang="en-US" b="1" dirty="0"/>
              <a:t>to VIO</a:t>
            </a:r>
          </a:p>
          <a:p>
            <a:pPr lvl="1"/>
            <a:r>
              <a:rPr lang="en-US" b="1" dirty="0" smtClean="0"/>
              <a:t>Layer3</a:t>
            </a:r>
          </a:p>
          <a:p>
            <a:pPr lvl="2"/>
            <a:r>
              <a:rPr lang="en-US" b="1" dirty="0"/>
              <a:t>with </a:t>
            </a:r>
            <a:r>
              <a:rPr lang="en-US" b="1" dirty="0" smtClean="0"/>
              <a:t>centralized routing</a:t>
            </a:r>
            <a:endParaRPr lang="en-US" b="1" dirty="0"/>
          </a:p>
          <a:p>
            <a:pPr lvl="2"/>
            <a:r>
              <a:rPr lang="en-US" b="1" dirty="0"/>
              <a:t>with distributed </a:t>
            </a:r>
            <a:r>
              <a:rPr lang="en-US" b="1" dirty="0" smtClean="0"/>
              <a:t>routing</a:t>
            </a:r>
          </a:p>
          <a:p>
            <a:pPr lvl="2"/>
            <a:r>
              <a:rPr lang="en-US" b="1" dirty="0" smtClean="0"/>
              <a:t>with </a:t>
            </a:r>
            <a:r>
              <a:rPr lang="en-US" b="1" dirty="0"/>
              <a:t>external </a:t>
            </a:r>
            <a:r>
              <a:rPr lang="en-US" b="1" dirty="0" smtClean="0"/>
              <a:t>network</a:t>
            </a:r>
          </a:p>
          <a:p>
            <a:pPr lvl="2"/>
            <a:r>
              <a:rPr lang="en-US" b="1" dirty="0" smtClean="0"/>
              <a:t>with static routes</a:t>
            </a:r>
          </a:p>
          <a:p>
            <a:pPr lvl="2"/>
            <a:r>
              <a:rPr lang="en-US" b="1" dirty="0" smtClean="0"/>
              <a:t>with floating IP</a:t>
            </a:r>
          </a:p>
          <a:p>
            <a:pPr lvl="2"/>
            <a:r>
              <a:rPr lang="en-US" b="1" dirty="0" smtClean="0"/>
              <a:t>with no-NAT support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33344" y="572200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432507" y="5716114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65415" y="5700249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01081" y="568124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App-02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 flipH="1">
            <a:off x="1739683" y="5689066"/>
            <a:ext cx="253604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3297599" y="569561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36" y="5951626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0" name="Straight Connector 119"/>
          <p:cNvCxnSpPr>
            <a:endCxn id="86" idx="0"/>
          </p:cNvCxnSpPr>
          <p:nvPr/>
        </p:nvCxnSpPr>
        <p:spPr bwMode="auto">
          <a:xfrm>
            <a:off x="4005086" y="5689065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49" y="5955534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722052" y="5222545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Web-Tier-01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10.0.1.0/24</a:t>
            </a:r>
            <a:endParaRPr lang="en-US" sz="1000" b="1" dirty="0" err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117101" y="6354860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08106" y="6356447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 flipH="1" flipV="1">
            <a:off x="5007015" y="4026850"/>
            <a:ext cx="3770677" cy="2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7583707" y="3575569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err="1">
                <a:latin typeface="Arial"/>
                <a:ea typeface="ＭＳ Ｐゴシック"/>
              </a:rPr>
              <a:t>External</a:t>
            </a:r>
            <a:endParaRPr lang="fr-FR" sz="1000" b="1" dirty="0">
              <a:latin typeface="Arial"/>
              <a:ea typeface="ＭＳ Ｐゴシック"/>
            </a:endParaRP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>
                <a:latin typeface="Arial"/>
                <a:ea typeface="ＭＳ Ｐゴシック"/>
              </a:rPr>
              <a:t>20.20.20.0/24</a:t>
            </a:r>
            <a:endParaRPr lang="en-US" sz="1000" b="1" dirty="0" err="1">
              <a:latin typeface="Arial"/>
              <a:ea typeface="ＭＳ Ｐゴシック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6268523" y="3505957"/>
            <a:ext cx="0" cy="53127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4695389" y="5667312"/>
            <a:ext cx="214073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5231274" y="5673862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909689" y="51869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App-Tier-01</a:t>
            </a:r>
          </a:p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10.0.2.0/24</a:t>
            </a:r>
            <a:endParaRPr lang="en-US" sz="1000" b="1" dirty="0" err="1">
              <a:solidFill>
                <a:srgbClr val="F898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0776" y="633310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15" y="5944122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7" name="Straight Connector 136"/>
          <p:cNvCxnSpPr/>
          <p:nvPr/>
        </p:nvCxnSpPr>
        <p:spPr bwMode="auto">
          <a:xfrm>
            <a:off x="5966940" y="5654859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5786442" y="6314103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81" y="592511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7139026" y="570097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874692" y="568197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DB-02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7104880" y="5668037"/>
            <a:ext cx="244699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640765" y="5674587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8649192" y="5187680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DB-Tier-01</a:t>
            </a:r>
          </a:p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10.0.3.0/24</a:t>
            </a:r>
            <a:endParaRPr lang="en-US" sz="1000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376431" y="5655584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62" y="5999970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8" y="5999970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7474287" y="6389379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209953" y="637037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09563" y="4037233"/>
            <a:ext cx="4166287" cy="1658383"/>
            <a:chOff x="3709563" y="3806492"/>
            <a:chExt cx="4166287" cy="1658383"/>
          </a:xfrm>
        </p:grpSpPr>
        <p:cxnSp>
          <p:nvCxnSpPr>
            <p:cNvPr id="76" name="Straight Connector 75"/>
            <p:cNvCxnSpPr/>
            <p:nvPr/>
          </p:nvCxnSpPr>
          <p:spPr bwMode="auto">
            <a:xfrm>
              <a:off x="5568070" y="3806492"/>
              <a:ext cx="0" cy="631196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 flipH="1">
              <a:off x="3709563" y="4664091"/>
              <a:ext cx="1648733" cy="800784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H="1" flipV="1">
              <a:off x="5549888" y="4721114"/>
              <a:ext cx="256" cy="71545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F8981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5040045" y="4484557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230922" y="4716757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5709399" y="4664091"/>
              <a:ext cx="2166451" cy="773265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 flipH="1">
              <a:off x="5786442" y="4452631"/>
              <a:ext cx="3455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pic>
          <p:nvPicPr>
            <p:cNvPr id="152" name="NSX Router Blu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75" y="4160921"/>
              <a:ext cx="660649" cy="660649"/>
            </a:xfrm>
            <a:prstGeom prst="rect">
              <a:avLst/>
            </a:prstGeom>
          </p:spPr>
        </p:pic>
      </p:grpSp>
      <p:grpSp>
        <p:nvGrpSpPr>
          <p:cNvPr id="153" name="Group 152"/>
          <p:cNvGrpSpPr/>
          <p:nvPr/>
        </p:nvGrpSpPr>
        <p:grpSpPr>
          <a:xfrm>
            <a:off x="10251606" y="3712518"/>
            <a:ext cx="1295400" cy="506860"/>
            <a:chOff x="6323012" y="5257800"/>
            <a:chExt cx="1295400" cy="506860"/>
          </a:xfrm>
        </p:grpSpPr>
        <p:grpSp>
          <p:nvGrpSpPr>
            <p:cNvPr id="154" name="Group 153"/>
            <p:cNvGrpSpPr/>
            <p:nvPr/>
          </p:nvGrpSpPr>
          <p:grpSpPr>
            <a:xfrm>
              <a:off x="6323012" y="5257800"/>
              <a:ext cx="1295400" cy="228600"/>
              <a:chOff x="150812" y="1447800"/>
              <a:chExt cx="1295400" cy="22860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 flipH="1">
                <a:off x="150812" y="152400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760412" y="144780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VLAN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6323012" y="5536060"/>
              <a:ext cx="1295400" cy="228600"/>
              <a:chOff x="150812" y="1345060"/>
              <a:chExt cx="1295400" cy="228600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 flipH="1">
                <a:off x="150812" y="142126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sys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/>
              <p:cNvSpPr txBox="1"/>
              <p:nvPr/>
            </p:nvSpPr>
            <p:spPr>
              <a:xfrm>
                <a:off x="760412" y="134506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VXLAN</a:t>
                </a: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2513919" y="604286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9357" y="604125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594141" y="6067882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76412" y="2676053"/>
            <a:ext cx="2520242" cy="1715609"/>
            <a:chOff x="3976412" y="2445312"/>
            <a:chExt cx="2520242" cy="1715609"/>
          </a:xfrm>
        </p:grpSpPr>
        <p:sp>
          <p:nvSpPr>
            <p:cNvPr id="169" name="TextBox 168"/>
            <p:cNvSpPr txBox="1"/>
            <p:nvPr/>
          </p:nvSpPr>
          <p:spPr>
            <a:xfrm>
              <a:off x="3976412" y="2445312"/>
              <a:ext cx="2520242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Logical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Router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can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.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centralized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distributed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Straight Arrow Connector 3"/>
            <p:cNvCxnSpPr>
              <a:stCxn id="169" idx="2"/>
            </p:cNvCxnSpPr>
            <p:nvPr/>
          </p:nvCxnSpPr>
          <p:spPr>
            <a:xfrm>
              <a:off x="5236533" y="2968532"/>
              <a:ext cx="164548" cy="1192389"/>
            </a:xfrm>
            <a:prstGeom prst="straightConnector1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6" name="Rectangle 175"/>
          <p:cNvSpPr/>
          <p:nvPr/>
        </p:nvSpPr>
        <p:spPr>
          <a:xfrm>
            <a:off x="8556876" y="1125979"/>
            <a:ext cx="2849960" cy="923415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And all configurable from standard OpenStack API !</a:t>
            </a:r>
          </a:p>
        </p:txBody>
      </p:sp>
      <p:pic>
        <p:nvPicPr>
          <p:cNvPr id="177" name="NSX Router Gre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20" y="1499032"/>
            <a:ext cx="705803" cy="70580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(3/6)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561442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FW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to </a:t>
            </a:r>
            <a:r>
              <a:rPr lang="fr-FR" dirty="0" err="1" smtClean="0"/>
              <a:t>allow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Tenant </a:t>
            </a:r>
            <a:r>
              <a:rPr lang="fr-FR" dirty="0" err="1" smtClean="0"/>
              <a:t>subnets</a:t>
            </a:r>
            <a:r>
              <a:rPr lang="fr-FR" dirty="0" smtClean="0"/>
              <a:t> to talk to Tenant </a:t>
            </a:r>
            <a:r>
              <a:rPr lang="fr-FR" dirty="0" err="1" smtClean="0"/>
              <a:t>subnets</a:t>
            </a:r>
            <a:endParaRPr lang="fr-FR" dirty="0" smtClean="0"/>
          </a:p>
          <a:p>
            <a:pPr marL="776900" lvl="3" indent="0">
              <a:buNone/>
            </a:pPr>
            <a:r>
              <a:rPr lang="fr-FR" sz="1600" i="1" dirty="0" smtClean="0"/>
              <a:t>Note: </a:t>
            </a:r>
            <a:r>
              <a:rPr lang="fr-FR" sz="1600" i="1" dirty="0" err="1" smtClean="0"/>
              <a:t>OpenStack</a:t>
            </a:r>
            <a:r>
              <a:rPr lang="fr-FR" sz="1600" i="1" dirty="0" smtClean="0"/>
              <a:t> Security Group are </a:t>
            </a:r>
            <a:r>
              <a:rPr lang="fr-FR" sz="1600" i="1" dirty="0" err="1" smtClean="0"/>
              <a:t>enforced</a:t>
            </a:r>
            <a:r>
              <a:rPr lang="fr-FR" sz="1600" i="1" dirty="0" smtClean="0"/>
              <a:t> by DFW (</a:t>
            </a:r>
            <a:r>
              <a:rPr lang="fr-FR" sz="1600" i="1" dirty="0" err="1" smtClean="0"/>
              <a:t>see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Firewalling</a:t>
            </a:r>
            <a:r>
              <a:rPr lang="fr-FR" sz="1600" i="1" dirty="0" smtClean="0"/>
              <a:t> section).</a:t>
            </a:r>
          </a:p>
          <a:p>
            <a:pPr marL="776900" lvl="3" indent="0">
              <a:buNone/>
            </a:pPr>
            <a:r>
              <a:rPr lang="fr-FR" sz="1600" i="1" dirty="0" err="1" smtClean="0"/>
              <a:t>Those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Edge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rules</a:t>
            </a:r>
            <a:r>
              <a:rPr lang="fr-FR" sz="1600" i="1" dirty="0" smtClean="0"/>
              <a:t> are to block </a:t>
            </a:r>
            <a:r>
              <a:rPr lang="fr-FR" sz="1600" i="1" dirty="0" err="1" smtClean="0"/>
              <a:t>TenantA</a:t>
            </a:r>
            <a:r>
              <a:rPr lang="fr-FR" sz="1600" i="1" dirty="0" smtClean="0"/>
              <a:t> to talk to </a:t>
            </a:r>
            <a:r>
              <a:rPr lang="fr-FR" sz="1600" i="1" dirty="0" err="1" smtClean="0"/>
              <a:t>other</a:t>
            </a:r>
            <a:r>
              <a:rPr lang="fr-FR" sz="1600" i="1" dirty="0" smtClean="0"/>
              <a:t>  </a:t>
            </a:r>
            <a:r>
              <a:rPr lang="fr-FR" sz="1600" i="1" dirty="0" err="1" smtClean="0"/>
              <a:t>futureTenant</a:t>
            </a:r>
            <a:r>
              <a:rPr lang="fr-FR" sz="1600" i="1" dirty="0" smtClean="0"/>
              <a:t> default </a:t>
            </a:r>
            <a:r>
              <a:rPr lang="fr-FR" sz="1600" i="1" dirty="0" err="1" smtClean="0"/>
              <a:t>gw</a:t>
            </a:r>
            <a:r>
              <a:rPr lang="fr-FR" sz="1600" i="1" dirty="0" smtClean="0"/>
              <a:t> IP@ </a:t>
            </a:r>
            <a:r>
              <a:rPr lang="fr-FR" sz="1600" i="1" dirty="0" err="1" smtClean="0"/>
              <a:t>hosted</a:t>
            </a:r>
            <a:r>
              <a:rPr lang="fr-FR" sz="1600" i="1" dirty="0" smtClean="0"/>
              <a:t> on the </a:t>
            </a:r>
            <a:r>
              <a:rPr lang="fr-FR" sz="1600" i="1" dirty="0" err="1" smtClean="0"/>
              <a:t>same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Shared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Edge</a:t>
            </a:r>
            <a:r>
              <a:rPr lang="fr-FR" sz="1600" i="1" dirty="0" smtClean="0"/>
              <a:t>.</a:t>
            </a:r>
            <a:endParaRPr lang="fr-FR" sz="1600" i="1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66" name="Oval 65"/>
          <p:cNvSpPr/>
          <p:nvPr/>
        </p:nvSpPr>
        <p:spPr>
          <a:xfrm>
            <a:off x="426565" y="16947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5" y="3223074"/>
            <a:ext cx="10501853" cy="36349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1231" y="5115464"/>
            <a:ext cx="7297447" cy="4316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60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(4/6)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for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:</a:t>
            </a:r>
          </a:p>
          <a:p>
            <a:pPr lvl="2"/>
            <a:r>
              <a:rPr lang="fr-FR" dirty="0" err="1" smtClean="0"/>
              <a:t>Retrieve</a:t>
            </a:r>
            <a:r>
              <a:rPr lang="fr-FR" dirty="0" smtClean="0"/>
              <a:t> one of the </a:t>
            </a:r>
            <a:r>
              <a:rPr lang="fr-FR" dirty="0" err="1" smtClean="0"/>
              <a:t>OpenStack</a:t>
            </a:r>
            <a:r>
              <a:rPr lang="fr-FR" dirty="0" smtClean="0"/>
              <a:t> Network UUID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OpenStack</a:t>
            </a:r>
            <a:r>
              <a:rPr lang="fr-FR" dirty="0"/>
              <a:t> Network UUID via Horizon (</a:t>
            </a:r>
            <a:r>
              <a:rPr lang="fr-FR" dirty="0" err="1"/>
              <a:t>edit</a:t>
            </a:r>
            <a:r>
              <a:rPr lang="fr-FR" dirty="0"/>
              <a:t> the network)</a:t>
            </a:r>
          </a:p>
          <a:p>
            <a:pPr marL="548400" lvl="2" indent="0">
              <a:buNone/>
            </a:pPr>
            <a:r>
              <a:rPr lang="fr-FR" dirty="0" smtClean="0"/>
              <a:t>	or CLI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  <a:p>
            <a:pPr lvl="2"/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Logical</a:t>
            </a:r>
            <a:r>
              <a:rPr lang="fr-FR" dirty="0"/>
              <a:t> Router in </a:t>
            </a:r>
            <a:r>
              <a:rPr lang="fr-FR" dirty="0" smtClean="0"/>
              <a:t>NSX</a:t>
            </a:r>
          </a:p>
          <a:p>
            <a:pPr marL="776900" lvl="3" indent="0">
              <a:buNone/>
            </a:pPr>
            <a:r>
              <a:rPr lang="fr-FR" sz="1600" dirty="0" smtClean="0"/>
              <a:t>Under </a:t>
            </a:r>
            <a:r>
              <a:rPr lang="fr-FR" sz="1600" dirty="0"/>
              <a:t>"NSX – </a:t>
            </a:r>
            <a:r>
              <a:rPr lang="fr-FR" sz="1600" dirty="0" err="1"/>
              <a:t>Logical</a:t>
            </a:r>
            <a:r>
              <a:rPr lang="fr-FR" sz="1600" dirty="0"/>
              <a:t> Switches", </a:t>
            </a:r>
            <a:r>
              <a:rPr lang="fr-FR" sz="1600" dirty="0" err="1"/>
              <a:t>edit</a:t>
            </a:r>
            <a:r>
              <a:rPr lang="fr-FR" sz="1600" dirty="0"/>
              <a:t> the </a:t>
            </a:r>
            <a:r>
              <a:rPr lang="fr-FR" sz="1600" dirty="0" err="1"/>
              <a:t>Logical</a:t>
            </a:r>
            <a:r>
              <a:rPr lang="fr-FR" sz="1600" dirty="0"/>
              <a:t> Switch and go </a:t>
            </a:r>
            <a:r>
              <a:rPr lang="fr-FR" sz="1600" dirty="0" err="1"/>
              <a:t>under</a:t>
            </a:r>
            <a:r>
              <a:rPr lang="fr-FR" sz="1600" dirty="0"/>
              <a:t> "</a:t>
            </a:r>
            <a:r>
              <a:rPr lang="fr-FR" sz="1600" dirty="0" err="1"/>
              <a:t>Related</a:t>
            </a:r>
            <a:r>
              <a:rPr lang="fr-FR" sz="1600" dirty="0"/>
              <a:t> </a:t>
            </a:r>
            <a:r>
              <a:rPr lang="fr-FR" sz="1600" dirty="0" err="1"/>
              <a:t>Objects</a:t>
            </a:r>
            <a:r>
              <a:rPr lang="fr-FR" sz="1600" dirty="0"/>
              <a:t> – NSX </a:t>
            </a:r>
            <a:r>
              <a:rPr lang="fr-FR" sz="1600" dirty="0" err="1"/>
              <a:t>Edges</a:t>
            </a:r>
            <a:r>
              <a:rPr lang="fr-FR" sz="1600" dirty="0"/>
              <a:t>"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pPr marL="274200" lvl="1" indent="0">
              <a:buNone/>
            </a:pP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663888" y="2870046"/>
            <a:ext cx="5469181" cy="13754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</a:t>
            </a:r>
            <a:r>
              <a:rPr lang="fr-FR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--all-tenants</a:t>
            </a:r>
          </a:p>
          <a:p>
            <a:pPr marL="0" lvl="1" indent="-594101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  <a:endParaRPr lang="fr-FR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id                                   |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</a:t>
            </a:r>
            <a:endParaRPr lang="fr-FR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6d868ba6-5a70-4ca9-a7d3-822558571d40 | Tenant1-LS1     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b1436207-f50c-4742-ae45-58226f8dd631 | Tenant1-LS2     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ccee6823-360d-43d7-99b0-a7e22b82433f | External-101        </a:t>
            </a:r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0" lvl="1" indent="-594101"/>
            <a:r>
              <a:rPr lang="fr-FR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  <a:endParaRPr 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3159" y="438890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159" y="203315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99174" y="2515562"/>
            <a:ext cx="2927500" cy="1873346"/>
            <a:chOff x="7976480" y="4893778"/>
            <a:chExt cx="2927500" cy="187334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6480" y="4893778"/>
              <a:ext cx="2927500" cy="1873346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122728" y="5915025"/>
              <a:ext cx="1667191" cy="1392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19840" y="5052074"/>
            <a:ext cx="6343977" cy="1783172"/>
            <a:chOff x="2519840" y="5052074"/>
            <a:chExt cx="6343977" cy="17831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840" y="5052074"/>
              <a:ext cx="6343977" cy="1783172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6417733" y="6400799"/>
              <a:ext cx="1367367" cy="2127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5901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(5/6)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en-US" dirty="0" smtClean="0"/>
              <a:t>A brand new Shared Edge is </a:t>
            </a:r>
            <a:r>
              <a:rPr lang="en-US" dirty="0"/>
              <a:t>created (from the backup-xxx </a:t>
            </a:r>
            <a:r>
              <a:rPr lang="en-US" dirty="0" smtClean="0"/>
              <a:t>edges*) </a:t>
            </a:r>
            <a:r>
              <a:rPr lang="en-US" dirty="0"/>
              <a:t>in case of :</a:t>
            </a:r>
          </a:p>
          <a:p>
            <a:pPr lvl="2"/>
            <a:r>
              <a:rPr lang="en-US" dirty="0" smtClean="0"/>
              <a:t>New Logical Router has overlapping IP subnets with existing subnets in Shared Edge</a:t>
            </a:r>
          </a:p>
          <a:p>
            <a:pPr lvl="2"/>
            <a:r>
              <a:rPr lang="en-US" dirty="0" smtClean="0"/>
              <a:t>The Shared Edge reached 10 interfaces</a:t>
            </a:r>
          </a:p>
          <a:p>
            <a:pPr lvl="2"/>
            <a:r>
              <a:rPr lang="fr-FR" dirty="0" err="1" smtClean="0"/>
              <a:t>Static</a:t>
            </a:r>
            <a:r>
              <a:rPr lang="fr-FR" dirty="0" smtClean="0"/>
              <a:t> routes are </a:t>
            </a:r>
            <a:r>
              <a:rPr lang="fr-FR" dirty="0" err="1" smtClean="0"/>
              <a:t>configured</a:t>
            </a:r>
            <a:r>
              <a:rPr lang="fr-FR" dirty="0" smtClean="0"/>
              <a:t>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lvl="1"/>
            <a:endParaRPr lang="fr-FR" dirty="0" smtClean="0"/>
          </a:p>
          <a:p>
            <a:pPr marL="274200" lvl="1" indent="0">
              <a:buNone/>
            </a:pPr>
            <a:r>
              <a:rPr lang="fr-FR" dirty="0"/>
              <a:t>*: New </a:t>
            </a:r>
            <a:r>
              <a:rPr lang="fr-FR" dirty="0" err="1"/>
              <a:t>deployment</a:t>
            </a:r>
            <a:r>
              <a:rPr lang="fr-FR" dirty="0"/>
              <a:t> of NSX-v </a:t>
            </a:r>
            <a:r>
              <a:rPr lang="fr-FR" dirty="0" err="1"/>
              <a:t>Edges</a:t>
            </a:r>
            <a:r>
              <a:rPr lang="fr-FR" dirty="0"/>
              <a:t> or DLR </a:t>
            </a:r>
            <a:r>
              <a:rPr lang="fr-FR" dirty="0" err="1"/>
              <a:t>is</a:t>
            </a:r>
            <a:r>
              <a:rPr lang="fr-FR" dirty="0"/>
              <a:t> slow (1 to 2 </a:t>
            </a:r>
            <a:r>
              <a:rPr lang="fr-FR" dirty="0" err="1"/>
              <a:t>mns</a:t>
            </a:r>
            <a:r>
              <a:rPr lang="fr-FR" dirty="0"/>
              <a:t>). To speed-up the </a:t>
            </a:r>
            <a:r>
              <a:rPr lang="fr-FR" dirty="0" err="1"/>
              <a:t>deployment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, NSX-v plugin </a:t>
            </a:r>
            <a:r>
              <a:rPr lang="fr-FR" dirty="0" err="1"/>
              <a:t>pre-deploys</a:t>
            </a:r>
            <a:r>
              <a:rPr lang="fr-FR" dirty="0"/>
              <a:t> NSX </a:t>
            </a:r>
            <a:r>
              <a:rPr lang="fr-FR" dirty="0" err="1"/>
              <a:t>Edges</a:t>
            </a:r>
            <a:r>
              <a:rPr lang="fr-FR" dirty="0"/>
              <a:t> and DLR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name</a:t>
            </a:r>
            <a:r>
              <a:rPr lang="fr-FR" dirty="0"/>
              <a:t> "backup-xxx".</a:t>
            </a:r>
          </a:p>
          <a:p>
            <a:pPr marL="274200" lvl="1" indent="0">
              <a:buNone/>
            </a:pPr>
            <a:r>
              <a:rPr lang="fr-FR" dirty="0" err="1"/>
              <a:t>When</a:t>
            </a:r>
            <a:r>
              <a:rPr lang="fr-FR" dirty="0"/>
              <a:t> a new </a:t>
            </a:r>
            <a:r>
              <a:rPr lang="fr-FR" dirty="0" err="1"/>
              <a:t>Edge</a:t>
            </a:r>
            <a:r>
              <a:rPr lang="fr-FR" dirty="0"/>
              <a:t> or DLR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needed</a:t>
            </a:r>
            <a:r>
              <a:rPr lang="fr-FR" dirty="0"/>
              <a:t> for Network (</a:t>
            </a:r>
            <a:r>
              <a:rPr lang="fr-FR" dirty="0" err="1"/>
              <a:t>logical</a:t>
            </a:r>
            <a:r>
              <a:rPr lang="fr-FR" dirty="0"/>
              <a:t> switch) or Router (</a:t>
            </a:r>
            <a:r>
              <a:rPr lang="fr-FR" dirty="0" err="1"/>
              <a:t>logical</a:t>
            </a:r>
            <a:r>
              <a:rPr lang="fr-FR" dirty="0"/>
              <a:t> router), one "backup-xxx"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renamed</a:t>
            </a:r>
            <a:r>
              <a:rPr lang="fr-FR" dirty="0"/>
              <a:t> and a new "backup-</a:t>
            </a:r>
            <a:r>
              <a:rPr lang="fr-FR" dirty="0" err="1"/>
              <a:t>edge</a:t>
            </a:r>
            <a:r>
              <a:rPr lang="fr-FR" dirty="0"/>
              <a:t>"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pre-deployed</a:t>
            </a:r>
            <a:r>
              <a:rPr lang="fr-FR" dirty="0"/>
              <a:t>.</a:t>
            </a:r>
          </a:p>
          <a:p>
            <a:pPr marL="274200" lvl="1" indent="0">
              <a:buNone/>
            </a:pPr>
            <a:r>
              <a:rPr lang="fr-FR" i="1" dirty="0"/>
              <a:t>Note: The 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pre-deployed</a:t>
            </a:r>
            <a:r>
              <a:rPr lang="fr-FR" i="1" dirty="0"/>
              <a:t> and maximum </a:t>
            </a:r>
            <a:r>
              <a:rPr lang="fr-FR" i="1" dirty="0" err="1"/>
              <a:t>Edges</a:t>
            </a:r>
            <a:r>
              <a:rPr lang="fr-FR" i="1" dirty="0"/>
              <a:t> and DLR as </a:t>
            </a:r>
            <a:r>
              <a:rPr lang="fr-FR" i="1" dirty="0" err="1"/>
              <a:t>well</a:t>
            </a:r>
            <a:r>
              <a:rPr lang="fr-FR" i="1" dirty="0"/>
              <a:t> as </a:t>
            </a:r>
            <a:r>
              <a:rPr lang="fr-FR" i="1" dirty="0" err="1"/>
              <a:t>its</a:t>
            </a:r>
            <a:r>
              <a:rPr lang="fr-FR" i="1" dirty="0"/>
              <a:t> type (compact, large, </a:t>
            </a:r>
            <a:r>
              <a:rPr lang="fr-FR" i="1" dirty="0" err="1"/>
              <a:t>etc</a:t>
            </a:r>
            <a:r>
              <a:rPr lang="fr-FR" i="1" dirty="0"/>
              <a:t>)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defined</a:t>
            </a:r>
            <a:r>
              <a:rPr lang="fr-FR" i="1" dirty="0"/>
              <a:t> in /</a:t>
            </a:r>
            <a:r>
              <a:rPr lang="fr-FR" i="1" dirty="0" err="1"/>
              <a:t>etc</a:t>
            </a:r>
            <a:r>
              <a:rPr lang="fr-FR" i="1" dirty="0"/>
              <a:t>/neutron/plugins/</a:t>
            </a:r>
            <a:r>
              <a:rPr lang="fr-FR" i="1" dirty="0" err="1"/>
              <a:t>vmware</a:t>
            </a:r>
            <a:r>
              <a:rPr lang="fr-FR" i="1" dirty="0"/>
              <a:t>/nsxv.ini </a:t>
            </a:r>
            <a:r>
              <a:rPr lang="fr-FR" i="1" dirty="0" err="1"/>
              <a:t>with</a:t>
            </a:r>
            <a:r>
              <a:rPr lang="fr-FR" i="1" dirty="0"/>
              <a:t> setting "</a:t>
            </a:r>
            <a:r>
              <a:rPr lang="fr-FR" i="1" dirty="0" err="1"/>
              <a:t>backup_edge_pool</a:t>
            </a:r>
            <a:r>
              <a:rPr lang="fr-FR" i="1" dirty="0"/>
              <a:t>"</a:t>
            </a:r>
          </a:p>
          <a:p>
            <a:pPr lvl="1"/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63" y="5047615"/>
            <a:ext cx="7520940" cy="15659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What happens in the backend (6/6)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Corner </a:t>
            </a:r>
            <a:r>
              <a:rPr lang="en-US" u="sng" dirty="0"/>
              <a:t>use case1 also covered:</a:t>
            </a:r>
          </a:p>
          <a:p>
            <a:pPr lvl="2"/>
            <a:r>
              <a:rPr lang="en-US" dirty="0"/>
              <a:t>On day1, Tenant1 and Tenant2 do not have any shared subnet</a:t>
            </a:r>
          </a:p>
          <a:p>
            <a:pPr lvl="3"/>
            <a:r>
              <a:rPr lang="en-US" dirty="0"/>
              <a:t>Tenant1-Subnet1A=10.1.1.0/24 + Tenant1-Subnet1B=10.1.2.0/24</a:t>
            </a:r>
          </a:p>
          <a:p>
            <a:pPr lvl="3"/>
            <a:r>
              <a:rPr lang="en-US" dirty="0"/>
              <a:t>Tenant2-Subnet2A=10.2.1.0/24 + Tenant2-Subnet2B=10.2.2.0/24</a:t>
            </a:r>
          </a:p>
          <a:p>
            <a:pPr marL="776900" lvl="3" indent="0">
              <a:buNone/>
            </a:pPr>
            <a:r>
              <a:rPr lang="en-US" dirty="0"/>
              <a:t>So Tenant1-Router and Tenant2-Router are on the same “Shared-Edge1”:</a:t>
            </a:r>
          </a:p>
          <a:p>
            <a:pPr lvl="3"/>
            <a:r>
              <a:rPr lang="en-US" dirty="0"/>
              <a:t>Shared-Edge1 with “10.1.1.0/24” + “10.1.2.0/24” + “10.2.1.0/24” + “10.2.2.0/24”</a:t>
            </a:r>
          </a:p>
          <a:p>
            <a:pPr lvl="3"/>
            <a:r>
              <a:rPr lang="en-US" dirty="0"/>
              <a:t>And the appropriate NAT + FW rules so there is no communication between Tenant1-subnets and Tenant2-subnets</a:t>
            </a:r>
          </a:p>
          <a:p>
            <a:pPr lvl="2"/>
            <a:r>
              <a:rPr lang="en-US" dirty="0"/>
              <a:t> On day2, Tenant2 creates a 3rd subnet = Tenant1-Subnet2A and attaches it to its Tenant2-Router</a:t>
            </a:r>
          </a:p>
          <a:p>
            <a:pPr lvl="3"/>
            <a:r>
              <a:rPr lang="en-US" dirty="0"/>
              <a:t>Tenant2-Subnet2C=10.1.1.0/24</a:t>
            </a:r>
          </a:p>
          <a:p>
            <a:pPr marL="776900" lvl="3" indent="0">
              <a:buNone/>
            </a:pPr>
            <a:r>
              <a:rPr lang="en-US" dirty="0"/>
              <a:t>Then the NSX-v plugin will automatically move the whole Tenant2-Router to a new “Shared-Edge2”.</a:t>
            </a:r>
          </a:p>
          <a:p>
            <a:pPr lvl="3"/>
            <a:r>
              <a:rPr lang="en-US" dirty="0"/>
              <a:t>Shared-Edge1 with “10.1.1.0/24” + “10.1.2.0/24” </a:t>
            </a:r>
          </a:p>
          <a:p>
            <a:pPr lvl="3"/>
            <a:r>
              <a:rPr lang="en-US" dirty="0"/>
              <a:t>Shared-Edge2 with “10.2.1.0/24” + “10.2.2.0/24” + “10.1.1.0/24</a:t>
            </a:r>
            <a:r>
              <a:rPr lang="en-US" dirty="0" smtClean="0"/>
              <a:t>”</a:t>
            </a:r>
          </a:p>
          <a:p>
            <a:r>
              <a:rPr lang="en-US" u="sng" dirty="0"/>
              <a:t>Corner use case2 also covered:</a:t>
            </a:r>
          </a:p>
          <a:p>
            <a:pPr lvl="2"/>
            <a:r>
              <a:rPr lang="en-US" dirty="0"/>
              <a:t>On day1, Tenant1 + Tenant2 + Tenant3 do not have any shared subnet so they are on the same “Shared-Edge1”</a:t>
            </a:r>
          </a:p>
          <a:p>
            <a:pPr lvl="2"/>
            <a:r>
              <a:rPr lang="en-US" dirty="0"/>
              <a:t>On day2, Tenant1 created a new subnet and attaches it to its Tenant1-Router</a:t>
            </a:r>
          </a:p>
          <a:p>
            <a:pPr marL="502700" lvl="2" indent="0">
              <a:buNone/>
            </a:pPr>
            <a:r>
              <a:rPr lang="en-US" dirty="0"/>
              <a:t>That new subnet is not overlapping with Tenant2 nor Tenant3 subnets but now the “Shared-Edge1” router would require more than 10 interfaces.</a:t>
            </a:r>
          </a:p>
          <a:p>
            <a:pPr marL="502700" lvl="2" indent="0">
              <a:buNone/>
            </a:pPr>
            <a:r>
              <a:rPr lang="en-US" dirty="0"/>
              <a:t>Then the NSX-v plugin will automatically move the whole Tenant1-Router to a new “Shared-Edge2”.</a:t>
            </a:r>
          </a:p>
          <a:p>
            <a:pPr marL="502700" lvl="2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2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 smtClean="0"/>
              <a:t>Centralized</a:t>
            </a:r>
            <a:r>
              <a:rPr lang="fr-FR" dirty="0" smtClean="0"/>
              <a:t>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Limitations:</a:t>
            </a:r>
          </a:p>
          <a:p>
            <a:pPr marL="274200" lvl="1" indent="0">
              <a:buNone/>
            </a:pPr>
            <a:r>
              <a:rPr lang="fr-FR" dirty="0" smtClean="0"/>
              <a:t>1 Tenant </a:t>
            </a:r>
            <a:r>
              <a:rPr lang="fr-FR" dirty="0" err="1" smtClean="0"/>
              <a:t>can</a:t>
            </a:r>
            <a:r>
              <a:rPr lang="fr-FR" dirty="0" smtClean="0"/>
              <a:t> not have more </a:t>
            </a:r>
            <a:r>
              <a:rPr lang="fr-FR" dirty="0" err="1" smtClean="0"/>
              <a:t>than</a:t>
            </a:r>
            <a:r>
              <a:rPr lang="fr-FR" dirty="0" smtClean="0"/>
              <a:t> 9 Networks</a:t>
            </a:r>
          </a:p>
          <a:p>
            <a:pPr marL="274200" lvl="1" indent="0">
              <a:buNone/>
            </a:pPr>
            <a:endParaRPr lang="en-US" dirty="0"/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17" name="Straight Connector 1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>
            <a:endCxn id="3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36" name="Rounded Rectangle 3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>
            <a:endCxn id="4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" name="Group 3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40" name="Rounded Rectangle 3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Connector 41"/>
          <p:cNvCxnSpPr>
            <a:endCxn id="4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44" name="Rounded Rectangle 4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/>
          <p:cNvCxnSpPr>
            <a:endCxn id="48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48" name="Rounded Rectangle 4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Elbow Connector 49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5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10556834" y="1879834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fr-FR" sz="12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61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0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/>
              <a:t>Logical</a:t>
            </a:r>
            <a:r>
              <a:rPr lang="fr-FR" dirty="0"/>
              <a:t> </a:t>
            </a:r>
            <a:r>
              <a:rPr lang="fr-FR" dirty="0" err="1"/>
              <a:t>Routing</a:t>
            </a:r>
            <a:r>
              <a:rPr lang="fr-FR" dirty="0"/>
              <a:t> </a:t>
            </a:r>
            <a:r>
              <a:rPr lang="fr-FR" dirty="0" err="1"/>
              <a:t>Distributed</a:t>
            </a:r>
            <a:endParaRPr lang="fr-FR" dirty="0"/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0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 smtClean="0"/>
              <a:t>Distributed</a:t>
            </a:r>
            <a:r>
              <a:rPr lang="fr-FR" dirty="0" smtClean="0"/>
              <a:t> </a:t>
            </a:r>
            <a:r>
              <a:rPr lang="en-US" dirty="0" smtClean="0"/>
              <a:t>– OpenStack Configuration (1/4)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Distributed</a:t>
            </a:r>
            <a:r>
              <a:rPr lang="fr-FR" dirty="0" smtClean="0"/>
              <a:t> 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 smtClean="0"/>
              <a:t>Not </a:t>
            </a:r>
            <a:r>
              <a:rPr lang="fr-FR" dirty="0" err="1" smtClean="0"/>
              <a:t>available</a:t>
            </a: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3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8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Configuration (2/4)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Logical</a:t>
            </a:r>
            <a:r>
              <a:rPr lang="fr-FR" dirty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OpenStack</a:t>
            </a:r>
            <a:r>
              <a:rPr lang="fr-FR" dirty="0" smtClean="0"/>
              <a:t> Router)</a:t>
            </a:r>
          </a:p>
          <a:p>
            <a:pPr lvl="1"/>
            <a:r>
              <a:rPr lang="fr-FR" dirty="0"/>
              <a:t>CLI 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Controller 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Router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52" name="Oval 51"/>
          <p:cNvSpPr/>
          <p:nvPr/>
        </p:nvSpPr>
        <p:spPr>
          <a:xfrm>
            <a:off x="658125" y="2458827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86729" y="3182545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router-create Tenant2-LR-Dist1 --distributed True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router: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True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a2d8e55c-2f2d-4f7b-909e-cbd364ba6d33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Tenant2-LR-Dist1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exclusive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routes                |       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dca51dd05f564a79bbf1cf502430397f     |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+-----------------------+--------------------------------------+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Configuration (3/4)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Logical</a:t>
            </a:r>
            <a:r>
              <a:rPr lang="fr-FR" dirty="0"/>
              <a:t> Router </a:t>
            </a:r>
            <a:r>
              <a:rPr lang="fr-FR" dirty="0" err="1"/>
              <a:t>Distributed</a:t>
            </a:r>
            <a:r>
              <a:rPr lang="fr-FR" dirty="0"/>
              <a:t> (</a:t>
            </a:r>
            <a:r>
              <a:rPr lang="fr-FR" dirty="0" err="1"/>
              <a:t>OpenStack</a:t>
            </a:r>
            <a:r>
              <a:rPr lang="fr-FR" dirty="0"/>
              <a:t> Router)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internal</a:t>
            </a:r>
            <a:r>
              <a:rPr lang="fr-FR" dirty="0" smtClean="0"/>
              <a:t> interface to Router</a:t>
            </a:r>
          </a:p>
          <a:p>
            <a:pPr marL="776900" lvl="3" indent="0">
              <a:buNone/>
            </a:pPr>
            <a:r>
              <a:rPr lang="fr-FR" i="1" dirty="0" smtClean="0"/>
              <a:t>Note: This </a:t>
            </a:r>
            <a:r>
              <a:rPr lang="fr-FR" i="1" dirty="0" err="1" smtClean="0"/>
              <a:t>step</a:t>
            </a:r>
            <a:r>
              <a:rPr lang="fr-FR" i="1" dirty="0" smtClean="0"/>
              <a:t> </a:t>
            </a:r>
            <a:r>
              <a:rPr lang="fr-FR" i="1" dirty="0" err="1" smtClean="0"/>
              <a:t>could</a:t>
            </a:r>
            <a:r>
              <a:rPr lang="fr-FR" i="1" dirty="0" smtClean="0"/>
              <a:t> </a:t>
            </a:r>
            <a:r>
              <a:rPr lang="fr-FR" i="1" dirty="0" err="1" smtClean="0"/>
              <a:t>be</a:t>
            </a:r>
            <a:r>
              <a:rPr lang="fr-FR" i="1" dirty="0" smtClean="0"/>
              <a:t> </a:t>
            </a:r>
            <a:r>
              <a:rPr lang="fr-FR" i="1" dirty="0" err="1" smtClean="0"/>
              <a:t>done</a:t>
            </a:r>
            <a:r>
              <a:rPr lang="fr-FR" i="1" dirty="0" smtClean="0"/>
              <a:t> in Horizon </a:t>
            </a:r>
            <a:r>
              <a:rPr lang="fr-FR" i="1" dirty="0" err="1" smtClean="0"/>
              <a:t>too</a:t>
            </a:r>
            <a:r>
              <a:rPr lang="fr-FR" i="1" dirty="0" smtClean="0"/>
              <a:t> (UI)</a:t>
            </a:r>
            <a:endParaRPr lang="fr-FR" i="1" dirty="0"/>
          </a:p>
          <a:p>
            <a:pPr marL="548400" lvl="2" indent="0">
              <a:buNone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73995" y="212893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3918" y="2695586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router-interface-add 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Tenant2-LR-Dist1 Tenant2-LS1_Net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Added interface 3e3e9e95-0c98-4ac0-8c80-e37c3ca6b7c7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Tenant2-LR-Dist1.</a:t>
            </a: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router-interface-add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Tenant2-LR-Dist1 Tenant2-LS2_Net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Added interface 6d78eb0e-c253-4f52-b81d-45a0dbb95a76 </a:t>
            </a:r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router Tenant2-LR-Dist1.</a:t>
            </a: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Configuration (4/4)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Logical</a:t>
            </a:r>
            <a:r>
              <a:rPr lang="fr-FR" dirty="0"/>
              <a:t> Router </a:t>
            </a:r>
            <a:r>
              <a:rPr lang="fr-FR" dirty="0" err="1"/>
              <a:t>Distributed</a:t>
            </a:r>
            <a:r>
              <a:rPr lang="fr-FR" dirty="0"/>
              <a:t> (</a:t>
            </a:r>
            <a:r>
              <a:rPr lang="fr-FR" dirty="0" err="1"/>
              <a:t>OpenStack</a:t>
            </a:r>
            <a:r>
              <a:rPr lang="fr-FR" dirty="0"/>
              <a:t> Router)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upstream</a:t>
            </a:r>
            <a:r>
              <a:rPr lang="fr-FR" dirty="0"/>
              <a:t> interface to </a:t>
            </a:r>
            <a:r>
              <a:rPr lang="fr-FR" dirty="0" smtClean="0"/>
              <a:t>Router</a:t>
            </a:r>
          </a:p>
          <a:p>
            <a:pPr marL="776900" lvl="3" indent="0">
              <a:buNone/>
            </a:pPr>
            <a:r>
              <a:rPr lang="fr-FR" i="1" dirty="0"/>
              <a:t>Note: This </a:t>
            </a:r>
            <a:r>
              <a:rPr lang="fr-FR" i="1" dirty="0" err="1"/>
              <a:t>step</a:t>
            </a:r>
            <a:r>
              <a:rPr lang="fr-FR" i="1" dirty="0"/>
              <a:t> </a:t>
            </a:r>
            <a:r>
              <a:rPr lang="fr-FR" i="1" dirty="0" err="1"/>
              <a:t>could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done</a:t>
            </a:r>
            <a:r>
              <a:rPr lang="fr-FR" i="1" dirty="0"/>
              <a:t> in Horizon </a:t>
            </a:r>
            <a:r>
              <a:rPr lang="fr-FR" i="1" dirty="0" err="1"/>
              <a:t>too</a:t>
            </a:r>
            <a:r>
              <a:rPr lang="fr-FR" i="1" dirty="0"/>
              <a:t> (UI)</a:t>
            </a:r>
          </a:p>
          <a:p>
            <a:pPr lvl="2"/>
            <a:endParaRPr lang="fr-FR" dirty="0"/>
          </a:p>
          <a:p>
            <a:pPr marL="548400" lvl="2" indent="0">
              <a:buNone/>
            </a:pP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682159" y="2127154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43918" y="2687427"/>
            <a:ext cx="7496505" cy="349258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router-gateway-set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Tenant2-LR-Dist1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External-101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Set gateway for router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Tenant2-LR-Dist1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/>
          <p:cNvCxnSpPr>
            <a:endCxn id="5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1" name="Rounded Rectangle 5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Connector 57"/>
          <p:cNvCxnSpPr>
            <a:endCxn id="6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9" name="Group 5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0" name="Rounded Rectangle 5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Connector 61"/>
          <p:cNvCxnSpPr>
            <a:endCxn id="64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3" name="Group 62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4" name="Rounded Rectangle 6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Elbow Connector 65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69" name="Straight Connector 68"/>
          <p:cNvCxnSpPr>
            <a:endCxn id="6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3" name="Picture 72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TextBox 73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 bwMode="auto">
          <a:xfrm>
            <a:off x="883817" y="3425789"/>
            <a:ext cx="9042194" cy="3209811"/>
          </a:xfrm>
          <a:prstGeom prst="roundRect">
            <a:avLst/>
          </a:prstGeom>
          <a:solidFill>
            <a:srgbClr val="FFE7E7">
              <a:alpha val="49804"/>
            </a:srgb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61293" y="3073302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</a:t>
            </a:r>
            <a:endParaRPr lang="en-US" sz="1600" b="1" dirty="0" err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36" y="173591"/>
            <a:ext cx="10969943" cy="476044"/>
          </a:xfrm>
        </p:spPr>
        <p:txBody>
          <a:bodyPr/>
          <a:lstStyle/>
          <a:p>
            <a:r>
              <a:rPr lang="en-US" dirty="0" smtClean="0"/>
              <a:t>What are the Neutron services available in VIO with NSX-v? (2/4)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10745936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NSX-v offers </a:t>
            </a:r>
            <a:r>
              <a:rPr lang="en-US" b="1" dirty="0"/>
              <a:t>to VIO</a:t>
            </a:r>
          </a:p>
          <a:p>
            <a:pPr lvl="1"/>
            <a:r>
              <a:rPr lang="en-US" b="1" dirty="0" smtClean="0"/>
              <a:t>Layer4+</a:t>
            </a:r>
          </a:p>
          <a:p>
            <a:pPr lvl="2"/>
            <a:r>
              <a:rPr lang="en-US" b="1" dirty="0"/>
              <a:t>with </a:t>
            </a:r>
            <a:r>
              <a:rPr lang="en-US" b="1" dirty="0" smtClean="0"/>
              <a:t>load balancing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733344" y="572200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432507" y="5716114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65415" y="5700249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01081" y="5681246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App-02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 flipH="1">
            <a:off x="1739683" y="5689066"/>
            <a:ext cx="253604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3297599" y="569561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36" y="5951626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0" name="Straight Connector 119"/>
          <p:cNvCxnSpPr>
            <a:endCxn id="86" idx="0"/>
          </p:cNvCxnSpPr>
          <p:nvPr/>
        </p:nvCxnSpPr>
        <p:spPr bwMode="auto">
          <a:xfrm>
            <a:off x="4005086" y="5689065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49" y="5955534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722052" y="5222545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Web-Tier-01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10.0.1.0/24</a:t>
            </a:r>
            <a:endParaRPr lang="en-US" sz="1000" b="1" dirty="0" err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117101" y="6354860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08106" y="6356447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 flipH="1" flipV="1">
            <a:off x="5007015" y="4026850"/>
            <a:ext cx="3770677" cy="2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7583707" y="3575569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err="1">
                <a:latin typeface="Arial"/>
                <a:ea typeface="ＭＳ Ｐゴシック"/>
              </a:rPr>
              <a:t>External</a:t>
            </a:r>
            <a:endParaRPr lang="fr-FR" sz="1000" b="1" dirty="0">
              <a:latin typeface="Arial"/>
              <a:ea typeface="ＭＳ Ｐゴシック"/>
            </a:endParaRP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>
                <a:latin typeface="Arial"/>
                <a:ea typeface="ＭＳ Ｐゴシック"/>
              </a:rPr>
              <a:t>20.20.20.0/24</a:t>
            </a:r>
            <a:endParaRPr lang="en-US" sz="1000" b="1" dirty="0" err="1">
              <a:latin typeface="Arial"/>
              <a:ea typeface="ＭＳ Ｐゴシック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6268523" y="3505957"/>
            <a:ext cx="0" cy="53127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4695389" y="5667312"/>
            <a:ext cx="214073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5231274" y="5673862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909689" y="51869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App-Tier-01</a:t>
            </a:r>
          </a:p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10.0.2.0/24</a:t>
            </a:r>
            <a:endParaRPr lang="en-US" sz="1000" b="1" dirty="0" err="1">
              <a:solidFill>
                <a:srgbClr val="F898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0776" y="633310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15" y="5944122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7" name="Straight Connector 136"/>
          <p:cNvCxnSpPr/>
          <p:nvPr/>
        </p:nvCxnSpPr>
        <p:spPr bwMode="auto">
          <a:xfrm>
            <a:off x="5966940" y="5654859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5786442" y="6314103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81" y="592511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7139026" y="5700974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874692" y="5681971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DB-02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7104880" y="5668037"/>
            <a:ext cx="244699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640765" y="5674587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8649192" y="5187680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DB-Tier-01</a:t>
            </a:r>
          </a:p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10.0.3.0/24</a:t>
            </a:r>
            <a:endParaRPr lang="en-US" sz="1000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376431" y="5655584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62" y="5999970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8" y="5999970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7474287" y="6389379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209953" y="637037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709563" y="4037233"/>
            <a:ext cx="4166287" cy="1658383"/>
            <a:chOff x="3709563" y="3806492"/>
            <a:chExt cx="4166287" cy="1658383"/>
          </a:xfrm>
        </p:grpSpPr>
        <p:cxnSp>
          <p:nvCxnSpPr>
            <p:cNvPr id="76" name="Straight Connector 75"/>
            <p:cNvCxnSpPr/>
            <p:nvPr/>
          </p:nvCxnSpPr>
          <p:spPr bwMode="auto">
            <a:xfrm>
              <a:off x="5568070" y="3806492"/>
              <a:ext cx="0" cy="631196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8" name="Straight Connector 127"/>
            <p:cNvCxnSpPr/>
            <p:nvPr/>
          </p:nvCxnSpPr>
          <p:spPr bwMode="auto">
            <a:xfrm flipH="1">
              <a:off x="3709563" y="4664091"/>
              <a:ext cx="1648733" cy="800784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4" name="Straight Connector 133"/>
            <p:cNvCxnSpPr/>
            <p:nvPr/>
          </p:nvCxnSpPr>
          <p:spPr bwMode="auto">
            <a:xfrm flipH="1" flipV="1">
              <a:off x="5549888" y="4721114"/>
              <a:ext cx="256" cy="715458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rgbClr val="F8981D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5" name="TextBox 134"/>
            <p:cNvSpPr txBox="1"/>
            <p:nvPr/>
          </p:nvSpPr>
          <p:spPr>
            <a:xfrm>
              <a:off x="5040045" y="4484557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230922" y="4716757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cxnSp>
          <p:nvCxnSpPr>
            <p:cNvPr id="145" name="Straight Connector 144"/>
            <p:cNvCxnSpPr/>
            <p:nvPr/>
          </p:nvCxnSpPr>
          <p:spPr bwMode="auto">
            <a:xfrm flipH="1" flipV="1">
              <a:off x="5709399" y="4664091"/>
              <a:ext cx="2166451" cy="773265"/>
            </a:xfrm>
            <a:prstGeom prst="line">
              <a:avLst/>
            </a:prstGeom>
            <a:solidFill>
              <a:srgbClr val="0095D3"/>
            </a:solidFill>
            <a:ln w="28575" cap="flat" cmpd="sng" algn="ctr">
              <a:solidFill>
                <a:schemeClr val="accent4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6" name="TextBox 145"/>
            <p:cNvSpPr txBox="1"/>
            <p:nvPr/>
          </p:nvSpPr>
          <p:spPr>
            <a:xfrm flipH="1">
              <a:off x="5786442" y="4452631"/>
              <a:ext cx="3455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.1</a:t>
              </a:r>
            </a:p>
          </p:txBody>
        </p:sp>
        <p:pic>
          <p:nvPicPr>
            <p:cNvPr id="152" name="NSX Router Blu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75" y="4160921"/>
              <a:ext cx="660649" cy="660649"/>
            </a:xfrm>
            <a:prstGeom prst="rect">
              <a:avLst/>
            </a:prstGeom>
          </p:spPr>
        </p:pic>
      </p:grpSp>
      <p:grpSp>
        <p:nvGrpSpPr>
          <p:cNvPr id="153" name="Group 152"/>
          <p:cNvGrpSpPr/>
          <p:nvPr/>
        </p:nvGrpSpPr>
        <p:grpSpPr>
          <a:xfrm>
            <a:off x="10251606" y="3712518"/>
            <a:ext cx="1295400" cy="506860"/>
            <a:chOff x="6323012" y="5257800"/>
            <a:chExt cx="1295400" cy="506860"/>
          </a:xfrm>
        </p:grpSpPr>
        <p:grpSp>
          <p:nvGrpSpPr>
            <p:cNvPr id="154" name="Group 153"/>
            <p:cNvGrpSpPr/>
            <p:nvPr/>
          </p:nvGrpSpPr>
          <p:grpSpPr>
            <a:xfrm>
              <a:off x="6323012" y="5257800"/>
              <a:ext cx="1295400" cy="228600"/>
              <a:chOff x="150812" y="1447800"/>
              <a:chExt cx="1295400" cy="22860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 flipH="1">
                <a:off x="150812" y="152400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760412" y="144780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VLAN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6323012" y="5536060"/>
              <a:ext cx="1295400" cy="228600"/>
              <a:chOff x="150812" y="1345060"/>
              <a:chExt cx="1295400" cy="228600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 flipH="1">
                <a:off x="150812" y="142126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sys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/>
              <p:cNvSpPr txBox="1"/>
              <p:nvPr/>
            </p:nvSpPr>
            <p:spPr>
              <a:xfrm>
                <a:off x="760412" y="134506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VXLAN</a:t>
                </a: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2513919" y="604286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9357" y="604125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594141" y="6067882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976412" y="2676053"/>
            <a:ext cx="2520242" cy="1715609"/>
            <a:chOff x="3976412" y="2445312"/>
            <a:chExt cx="2520242" cy="1715609"/>
          </a:xfrm>
        </p:grpSpPr>
        <p:sp>
          <p:nvSpPr>
            <p:cNvPr id="169" name="TextBox 168"/>
            <p:cNvSpPr txBox="1"/>
            <p:nvPr/>
          </p:nvSpPr>
          <p:spPr>
            <a:xfrm>
              <a:off x="3976412" y="2445312"/>
              <a:ext cx="2520242" cy="5232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Logical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Router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can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be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r>
                <a:rPr lang="fr-F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.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centralized</a:t>
              </a:r>
              <a:r>
                <a:rPr lang="fr-FR" sz="1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or </a:t>
              </a:r>
              <a:r>
                <a:rPr lang="fr-FR" sz="1400" b="1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distributed</a:t>
              </a:r>
              <a:endParaRPr lang="fr-FR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" name="Straight Arrow Connector 3"/>
            <p:cNvCxnSpPr>
              <a:stCxn id="169" idx="2"/>
            </p:cNvCxnSpPr>
            <p:nvPr/>
          </p:nvCxnSpPr>
          <p:spPr>
            <a:xfrm>
              <a:off x="5236533" y="2968532"/>
              <a:ext cx="164548" cy="1192389"/>
            </a:xfrm>
            <a:prstGeom prst="straightConnector1">
              <a:avLst/>
            </a:prstGeom>
            <a:ln w="19050">
              <a:solidFill>
                <a:schemeClr val="tx1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</a:t>
            </a:fld>
            <a:endParaRPr lang="en-US"/>
          </a:p>
        </p:txBody>
      </p:sp>
      <p:pic>
        <p:nvPicPr>
          <p:cNvPr id="64" name="NSX Load-balancer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509" y="4335892"/>
            <a:ext cx="488933" cy="488933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8556876" y="1125979"/>
            <a:ext cx="2849960" cy="923415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And all configurable from standard OpenStack API !</a:t>
            </a:r>
          </a:p>
        </p:txBody>
      </p:sp>
      <p:pic>
        <p:nvPicPr>
          <p:cNvPr id="67" name="NSX Load-balancer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6" y="1513688"/>
            <a:ext cx="692307" cy="6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6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Validation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in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 smtClean="0"/>
              <a:t>Under "Project - Network – Network </a:t>
            </a:r>
            <a:r>
              <a:rPr lang="fr-FR" dirty="0" err="1" smtClean="0"/>
              <a:t>Topology</a:t>
            </a:r>
            <a:r>
              <a:rPr lang="fr-FR" dirty="0" smtClean="0"/>
              <a:t>"</a:t>
            </a:r>
            <a:endParaRPr lang="en-US" dirty="0" smtClean="0"/>
          </a:p>
        </p:txBody>
      </p:sp>
      <p:sp>
        <p:nvSpPr>
          <p:cNvPr id="50" name="Content Placeholder 5"/>
          <p:cNvSpPr txBox="1">
            <a:spLocks/>
          </p:cNvSpPr>
          <p:nvPr/>
        </p:nvSpPr>
        <p:spPr>
          <a:xfrm>
            <a:off x="112473" y="3511980"/>
            <a:ext cx="1936669" cy="15131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>
                <a:solidFill>
                  <a:srgbClr val="FF0000"/>
                </a:solidFill>
              </a:rPr>
              <a:t>Note: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800" i="1" dirty="0" smtClean="0">
                <a:solidFill>
                  <a:srgbClr val="FF0000"/>
                </a:solidFill>
              </a:rPr>
              <a:t>No </a:t>
            </a:r>
            <a:r>
              <a:rPr lang="fr-FR" sz="1800" i="1" dirty="0" err="1" smtClean="0">
                <a:solidFill>
                  <a:srgbClr val="FF0000"/>
                </a:solidFill>
              </a:rPr>
              <a:t>way</a:t>
            </a:r>
            <a:r>
              <a:rPr lang="fr-FR" sz="1800" i="1" dirty="0" smtClean="0">
                <a:solidFill>
                  <a:srgbClr val="FF0000"/>
                </a:solidFill>
              </a:rPr>
              <a:t> to </a:t>
            </a:r>
            <a:r>
              <a:rPr lang="fr-FR" sz="1800" i="1" dirty="0" err="1" smtClean="0">
                <a:solidFill>
                  <a:srgbClr val="FF0000"/>
                </a:solidFill>
              </a:rPr>
              <a:t>differentiate</a:t>
            </a:r>
            <a:r>
              <a:rPr lang="fr-FR" sz="1800" i="1" dirty="0" smtClean="0">
                <a:solidFill>
                  <a:srgbClr val="FF0000"/>
                </a:solidFill>
              </a:rPr>
              <a:t> </a:t>
            </a:r>
            <a:r>
              <a:rPr lang="fr-FR" sz="1800" i="1" dirty="0">
                <a:solidFill>
                  <a:srgbClr val="FF0000"/>
                </a:solidFill>
              </a:rPr>
              <a:t>in Horizon (UI) </a:t>
            </a:r>
            <a:r>
              <a:rPr lang="fr-FR" sz="1800" i="1" dirty="0" smtClean="0">
                <a:solidFill>
                  <a:srgbClr val="FF0000"/>
                </a:solidFill>
              </a:rPr>
              <a:t>a LR </a:t>
            </a:r>
            <a:r>
              <a:rPr lang="fr-FR" sz="1800" i="1" dirty="0" err="1" smtClean="0">
                <a:solidFill>
                  <a:srgbClr val="FF0000"/>
                </a:solidFill>
              </a:rPr>
              <a:t>Centralized</a:t>
            </a:r>
            <a:r>
              <a:rPr lang="fr-FR" sz="1800" i="1" dirty="0" smtClean="0">
                <a:solidFill>
                  <a:srgbClr val="FF0000"/>
                </a:solidFill>
              </a:rPr>
              <a:t> and a LR </a:t>
            </a:r>
            <a:r>
              <a:rPr lang="fr-FR" sz="1800" i="1" dirty="0" err="1" smtClean="0">
                <a:solidFill>
                  <a:srgbClr val="FF0000"/>
                </a:solidFill>
              </a:rPr>
              <a:t>Distributed</a:t>
            </a:r>
            <a:r>
              <a:rPr lang="fr-FR" sz="1800" i="1" dirty="0" smtClean="0">
                <a:solidFill>
                  <a:srgbClr val="FF0000"/>
                </a:solidFill>
              </a:rPr>
              <a:t> </a:t>
            </a:r>
            <a:endParaRPr lang="en-US" sz="1800" i="1" dirty="0" smtClean="0">
              <a:solidFill>
                <a:srgbClr val="FF0000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 bwMode="auto">
          <a:xfrm flipH="1" flipV="1">
            <a:off x="8400786" y="1529730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8400785" y="1106761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H="1" flipV="1">
            <a:off x="10454714" y="1529730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10979385" y="109511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 flipH="1">
            <a:off x="9303778" y="568337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9303777" y="145368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>
            <a:endCxn id="59" idx="0"/>
          </p:cNvCxnSpPr>
          <p:nvPr/>
        </p:nvCxnSpPr>
        <p:spPr bwMode="auto">
          <a:xfrm flipH="1">
            <a:off x="8903090" y="152973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8720210" y="1733001"/>
            <a:ext cx="365760" cy="365760"/>
            <a:chOff x="7882780" y="2019910"/>
            <a:chExt cx="457200" cy="457200"/>
          </a:xfrm>
        </p:grpSpPr>
        <p:sp>
          <p:nvSpPr>
            <p:cNvPr id="59" name="Rounded Rectangle 5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1" name="Straight Connector 60"/>
          <p:cNvCxnSpPr>
            <a:endCxn id="63" idx="0"/>
          </p:cNvCxnSpPr>
          <p:nvPr/>
        </p:nvCxnSpPr>
        <p:spPr bwMode="auto">
          <a:xfrm flipH="1">
            <a:off x="9473013" y="152973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9290133" y="1729528"/>
            <a:ext cx="365760" cy="365760"/>
            <a:chOff x="7882780" y="2019910"/>
            <a:chExt cx="457200" cy="457200"/>
          </a:xfrm>
        </p:grpSpPr>
        <p:sp>
          <p:nvSpPr>
            <p:cNvPr id="63" name="Rounded Rectangle 6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Straight Connector 64"/>
          <p:cNvCxnSpPr>
            <a:endCxn id="67" idx="0"/>
          </p:cNvCxnSpPr>
          <p:nvPr/>
        </p:nvCxnSpPr>
        <p:spPr bwMode="auto">
          <a:xfrm flipH="1">
            <a:off x="10900652" y="152348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10717772" y="1726759"/>
            <a:ext cx="365760" cy="365760"/>
            <a:chOff x="7882780" y="2019910"/>
            <a:chExt cx="457200" cy="457200"/>
          </a:xfrm>
        </p:grpSpPr>
        <p:sp>
          <p:nvSpPr>
            <p:cNvPr id="67" name="Rounded Rectangle 6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Straight Connector 68"/>
          <p:cNvCxnSpPr>
            <a:endCxn id="71" idx="0"/>
          </p:cNvCxnSpPr>
          <p:nvPr/>
        </p:nvCxnSpPr>
        <p:spPr bwMode="auto">
          <a:xfrm flipH="1">
            <a:off x="11470575" y="152348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11287695" y="1723286"/>
            <a:ext cx="365760" cy="365760"/>
            <a:chOff x="7882780" y="2019910"/>
            <a:chExt cx="457200" cy="457200"/>
          </a:xfrm>
        </p:grpSpPr>
        <p:sp>
          <p:nvSpPr>
            <p:cNvPr id="71" name="Rounded Rectangle 7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Elbow Connector 72"/>
          <p:cNvCxnSpPr/>
          <p:nvPr/>
        </p:nvCxnSpPr>
        <p:spPr>
          <a:xfrm rot="16200000" flipH="1">
            <a:off x="10278327" y="1121448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>
            <a:off x="9692938" y="1173979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41" y="797564"/>
            <a:ext cx="498973" cy="498973"/>
          </a:xfrm>
          <a:prstGeom prst="rect">
            <a:avLst/>
          </a:prstGeom>
        </p:spPr>
      </p:pic>
      <p:cxnSp>
        <p:nvCxnSpPr>
          <p:cNvPr id="76" name="Straight Connector 75"/>
          <p:cNvCxnSpPr>
            <a:endCxn id="75" idx="0"/>
          </p:cNvCxnSpPr>
          <p:nvPr/>
        </p:nvCxnSpPr>
        <p:spPr bwMode="auto">
          <a:xfrm flipH="1">
            <a:off x="10175028" y="568337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9845241" y="716186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755" y="2305769"/>
            <a:ext cx="3832105" cy="45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2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Validation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5188" y="2044934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router-list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+--------------------------------------+------------------+-----------------------------------------------------------------------------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    |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+--------------------------------------+------------------+-----------------------------------------------------------------------------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371604cf-f6e1-4845-a8e7-c57dfe51030d | Tenant2-LR-Dist1 | {"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"ccee6823-360d-43d7-99b0-a7e22b82433f",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enable_snat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true, 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+--------------------------------------+------------------+-----------------------------------------------------------------------------</a:t>
            </a:r>
            <a:endParaRPr lang="fr-FR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-------------------------------------------------------------------------------------------------------------+-------------+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              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distributed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-------------------------------------------------------------------------------------------------------------+-------------+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external_fixed_ips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[{"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"20.20.20.102"}]}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</a:t>
            </a:r>
          </a:p>
          <a:p>
            <a:pPr marL="91400" lvl="1"/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-------------------------------------------------------------------------------------------------------------+-------------+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router-port-list Tenant2-LR-Dist1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6333e2b5-db2c-4224-8353-4f912f2c13f6 |      | fa:16:3e:48:35:73 | {"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"91e82c93-bcee-4612-ae28-dfec84ef2183",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"10.2.1.1"}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| 6cf2c35d-d299-485a-8d63-7f03d6e89842 |      | fa:16:3e:e8:a9:02 | {"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"6fa9df4b-f1a5-46b4-b0e6-c11a12ee2914", "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": "10.2.2.1"} |</a:t>
            </a:r>
          </a:p>
          <a:p>
            <a:pPr marL="91400" lvl="1"/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router-port-list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Tenant2-LR-Dist1 (requires admin credentials)</a:t>
            </a:r>
            <a:endParaRPr lang="en-US" sz="14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6333e2b5-db2c-4224-8353-4f912f2c13f6 |      | fa:16:3e:48:35:73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"91e82c93-bcee-4612-ae28-dfec84ef2183",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"10.2.1.1"}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6cf2c35d-d299-485a-8d63-7f03d6e89842 |      | fa:16:3e:e8:a9:02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"6fa9df4b-f1a5-46b4-b0e6-c11a12ee2914",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"10.2.2.1"}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6d43c1c6-f760-44b0-b3b2-2a21379cb9d5 |      | fa:16:3e:0d:05:13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"20.20.20.102"}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+--------------------------------------+------+-------------------+-------------------------------------------------------------------------------------+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endParaRPr lang="en-US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H="1" flipV="1">
            <a:off x="8400786" y="1529730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400785" y="1106761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10454714" y="1529730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979385" y="109511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flipH="1">
            <a:off x="9303778" y="568337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303777" y="145368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>
            <a:endCxn id="42" idx="0"/>
          </p:cNvCxnSpPr>
          <p:nvPr/>
        </p:nvCxnSpPr>
        <p:spPr bwMode="auto">
          <a:xfrm flipH="1">
            <a:off x="8903090" y="152973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8720210" y="1733001"/>
            <a:ext cx="365760" cy="365760"/>
            <a:chOff x="7882780" y="2019910"/>
            <a:chExt cx="457200" cy="457200"/>
          </a:xfrm>
        </p:grpSpPr>
        <p:sp>
          <p:nvSpPr>
            <p:cNvPr id="42" name="Rounded Rectangle 4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Straight Connector 43"/>
          <p:cNvCxnSpPr>
            <a:endCxn id="46" idx="0"/>
          </p:cNvCxnSpPr>
          <p:nvPr/>
        </p:nvCxnSpPr>
        <p:spPr bwMode="auto">
          <a:xfrm flipH="1">
            <a:off x="9473013" y="152973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/>
          <p:cNvGrpSpPr/>
          <p:nvPr/>
        </p:nvGrpSpPr>
        <p:grpSpPr>
          <a:xfrm>
            <a:off x="9290133" y="1729528"/>
            <a:ext cx="365760" cy="365760"/>
            <a:chOff x="7882780" y="2019910"/>
            <a:chExt cx="457200" cy="457200"/>
          </a:xfrm>
        </p:grpSpPr>
        <p:sp>
          <p:nvSpPr>
            <p:cNvPr id="46" name="Rounded Rectangle 4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/>
          <p:cNvCxnSpPr>
            <a:endCxn id="50" idx="0"/>
          </p:cNvCxnSpPr>
          <p:nvPr/>
        </p:nvCxnSpPr>
        <p:spPr bwMode="auto">
          <a:xfrm flipH="1">
            <a:off x="10900652" y="152348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10717772" y="1726759"/>
            <a:ext cx="365760" cy="365760"/>
            <a:chOff x="7882780" y="2019910"/>
            <a:chExt cx="457200" cy="457200"/>
          </a:xfrm>
        </p:grpSpPr>
        <p:sp>
          <p:nvSpPr>
            <p:cNvPr id="50" name="Rounded Rectangle 4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Connector 51"/>
          <p:cNvCxnSpPr>
            <a:endCxn id="81" idx="0"/>
          </p:cNvCxnSpPr>
          <p:nvPr/>
        </p:nvCxnSpPr>
        <p:spPr bwMode="auto">
          <a:xfrm flipH="1">
            <a:off x="11470575" y="152348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11287695" y="1723286"/>
            <a:ext cx="365760" cy="365760"/>
            <a:chOff x="7882780" y="2019910"/>
            <a:chExt cx="457200" cy="457200"/>
          </a:xfrm>
        </p:grpSpPr>
        <p:sp>
          <p:nvSpPr>
            <p:cNvPr id="81" name="Rounded Rectangle 8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Elbow Connector 82"/>
          <p:cNvCxnSpPr/>
          <p:nvPr/>
        </p:nvCxnSpPr>
        <p:spPr>
          <a:xfrm rot="16200000" flipH="1">
            <a:off x="10278327" y="1121448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5400000">
            <a:off x="9692938" y="1173979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41" y="797564"/>
            <a:ext cx="498973" cy="498973"/>
          </a:xfrm>
          <a:prstGeom prst="rect">
            <a:avLst/>
          </a:prstGeom>
        </p:spPr>
      </p:pic>
      <p:cxnSp>
        <p:nvCxnSpPr>
          <p:cNvPr id="86" name="Straight Connector 85"/>
          <p:cNvCxnSpPr>
            <a:endCxn id="85" idx="0"/>
          </p:cNvCxnSpPr>
          <p:nvPr/>
        </p:nvCxnSpPr>
        <p:spPr bwMode="auto">
          <a:xfrm flipH="1">
            <a:off x="10175028" y="568337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9845241" y="716186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OpenStack Validation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endParaRPr lang="fr-FR" dirty="0" smtClean="0"/>
          </a:p>
          <a:p>
            <a:pPr lvl="1"/>
            <a:r>
              <a:rPr lang="fr-FR" dirty="0" smtClean="0"/>
              <a:t>CLI (API)</a:t>
            </a:r>
          </a:p>
          <a:p>
            <a:pPr lvl="2"/>
            <a:r>
              <a:rPr lang="fr-FR" dirty="0" smtClean="0"/>
              <a:t>To check if a Router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Distributed</a:t>
            </a:r>
            <a:r>
              <a:rPr lang="fr-FR" dirty="0" smtClean="0"/>
              <a:t> or not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198786" y="2404162"/>
            <a:ext cx="7496505" cy="396502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router-show Tenant2-LR-Dist1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True    </a:t>
            </a:r>
            <a:r>
              <a:rPr lang="en-US" sz="12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{"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"ccee6823-360d-43d7-99b0-a7e22b82433f",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enable_snat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true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external_fixed_ips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[{"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"20.20.20.102"}]} 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371604cf-f6e1-4845-a8e7-c57dfe51030d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Tenant2-LR-Dist1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routes                |           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70d2615812644f4790a6c2a6e5e6499e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+-----------------------+------------------------------------------------------------------------------------------+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 flipH="1" flipV="1">
            <a:off x="8400786" y="1529730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400785" y="1106761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10454714" y="1529730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0979385" y="109511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38" name="Straight Connector 37"/>
          <p:cNvCxnSpPr/>
          <p:nvPr/>
        </p:nvCxnSpPr>
        <p:spPr bwMode="auto">
          <a:xfrm flipH="1">
            <a:off x="9303778" y="568337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303777" y="145368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>
            <a:endCxn id="42" idx="0"/>
          </p:cNvCxnSpPr>
          <p:nvPr/>
        </p:nvCxnSpPr>
        <p:spPr bwMode="auto">
          <a:xfrm flipH="1">
            <a:off x="8903090" y="1529730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8720210" y="1733001"/>
            <a:ext cx="365760" cy="365760"/>
            <a:chOff x="7882780" y="2019910"/>
            <a:chExt cx="457200" cy="457200"/>
          </a:xfrm>
        </p:grpSpPr>
        <p:sp>
          <p:nvSpPr>
            <p:cNvPr id="42" name="Rounded Rectangle 4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Straight Connector 43"/>
          <p:cNvCxnSpPr>
            <a:endCxn id="46" idx="0"/>
          </p:cNvCxnSpPr>
          <p:nvPr/>
        </p:nvCxnSpPr>
        <p:spPr bwMode="auto">
          <a:xfrm flipH="1">
            <a:off x="9473013" y="1529730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/>
          <p:cNvGrpSpPr/>
          <p:nvPr/>
        </p:nvGrpSpPr>
        <p:grpSpPr>
          <a:xfrm>
            <a:off x="9290133" y="1729528"/>
            <a:ext cx="365760" cy="365760"/>
            <a:chOff x="7882780" y="2019910"/>
            <a:chExt cx="457200" cy="457200"/>
          </a:xfrm>
        </p:grpSpPr>
        <p:sp>
          <p:nvSpPr>
            <p:cNvPr id="46" name="Rounded Rectangle 4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/>
          <p:cNvCxnSpPr>
            <a:endCxn id="50" idx="0"/>
          </p:cNvCxnSpPr>
          <p:nvPr/>
        </p:nvCxnSpPr>
        <p:spPr bwMode="auto">
          <a:xfrm flipH="1">
            <a:off x="10900652" y="1523488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10717772" y="1726759"/>
            <a:ext cx="365760" cy="365760"/>
            <a:chOff x="7882780" y="2019910"/>
            <a:chExt cx="457200" cy="457200"/>
          </a:xfrm>
        </p:grpSpPr>
        <p:sp>
          <p:nvSpPr>
            <p:cNvPr id="50" name="Rounded Rectangle 4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Connector 51"/>
          <p:cNvCxnSpPr>
            <a:endCxn id="81" idx="0"/>
          </p:cNvCxnSpPr>
          <p:nvPr/>
        </p:nvCxnSpPr>
        <p:spPr bwMode="auto">
          <a:xfrm flipH="1">
            <a:off x="11470575" y="1523488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11287695" y="1723286"/>
            <a:ext cx="365760" cy="365760"/>
            <a:chOff x="7882780" y="2019910"/>
            <a:chExt cx="457200" cy="457200"/>
          </a:xfrm>
        </p:grpSpPr>
        <p:sp>
          <p:nvSpPr>
            <p:cNvPr id="81" name="Rounded Rectangle 8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Elbow Connector 82"/>
          <p:cNvCxnSpPr/>
          <p:nvPr/>
        </p:nvCxnSpPr>
        <p:spPr>
          <a:xfrm rot="16200000" flipH="1">
            <a:off x="10278327" y="1121448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5400000">
            <a:off x="9692938" y="1173979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41" y="797564"/>
            <a:ext cx="498973" cy="498973"/>
          </a:xfrm>
          <a:prstGeom prst="rect">
            <a:avLst/>
          </a:prstGeom>
        </p:spPr>
      </p:pic>
      <p:cxnSp>
        <p:nvCxnSpPr>
          <p:cNvPr id="86" name="Straight Connector 85"/>
          <p:cNvCxnSpPr>
            <a:endCxn id="85" idx="0"/>
          </p:cNvCxnSpPr>
          <p:nvPr/>
        </p:nvCxnSpPr>
        <p:spPr bwMode="auto">
          <a:xfrm flipH="1">
            <a:off x="10175028" y="568337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9845241" y="716186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0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>
            <a:endCxn id="65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What happens in the backend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One </a:t>
            </a:r>
            <a:r>
              <a:rPr lang="fr-FR" dirty="0" err="1" smtClean="0"/>
              <a:t>dedicated</a:t>
            </a:r>
            <a:r>
              <a:rPr lang="fr-FR" dirty="0" smtClean="0"/>
              <a:t> DLR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uplink</a:t>
            </a:r>
            <a:r>
              <a:rPr lang="fr-FR" dirty="0"/>
              <a:t> </a:t>
            </a:r>
            <a:r>
              <a:rPr lang="fr-FR" dirty="0" smtClean="0"/>
              <a:t>interface to Tenant-</a:t>
            </a:r>
            <a:r>
              <a:rPr lang="fr-FR" dirty="0" err="1" smtClean="0"/>
              <a:t>Edge</a:t>
            </a:r>
            <a:endParaRPr lang="fr-FR" dirty="0"/>
          </a:p>
          <a:p>
            <a:pPr lvl="2"/>
            <a:r>
              <a:rPr lang="fr-FR" dirty="0" err="1" smtClean="0"/>
              <a:t>Internal</a:t>
            </a:r>
            <a:r>
              <a:rPr lang="fr-FR" dirty="0" smtClean="0"/>
              <a:t> </a:t>
            </a:r>
            <a:r>
              <a:rPr lang="fr-FR" dirty="0"/>
              <a:t>interfaces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37" name="Straight Connector 36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>
            <a:endCxn id="45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" name="Group 43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45" name="Rounded Rectangle 4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7" name="Straight Connector 46"/>
          <p:cNvCxnSpPr>
            <a:endCxn id="49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8" name="Group 47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49" name="Rounded Rectangle 4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1" name="Straight Connector 50"/>
          <p:cNvCxnSpPr>
            <a:endCxn id="53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53" name="Rounded Rectangle 5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Straight Connector 54"/>
          <p:cNvCxnSpPr>
            <a:endCxn id="57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57" name="Rounded Rectangle 5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Elbow Connector 58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6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444503" y="1714122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497882" y="2083564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321069" y="3532721"/>
            <a:ext cx="77516" cy="148597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412154" y="5068438"/>
            <a:ext cx="4758034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the LR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represented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at 1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element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(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see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below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)</a:t>
            </a:r>
            <a:r>
              <a:rPr lang="en-US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In NSX-v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it's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implemented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with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combination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of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+ DLR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769" y="5676453"/>
            <a:ext cx="2705100" cy="105727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5" name="TextBox 74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6" name="Picture 37"/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" name="TextBox 76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-23898" r="23898"/>
          <a:stretch/>
        </p:blipFill>
        <p:spPr>
          <a:xfrm>
            <a:off x="-1280160" y="3113463"/>
            <a:ext cx="8607233" cy="25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What happens in the backend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/>
              <a:t>Logical</a:t>
            </a:r>
            <a:r>
              <a:rPr lang="fr-FR" dirty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One </a:t>
            </a:r>
            <a:r>
              <a:rPr lang="fr-FR" dirty="0" err="1" smtClean="0"/>
              <a:t>dedicated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created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2"/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uplink</a:t>
            </a:r>
            <a:r>
              <a:rPr lang="fr-FR" dirty="0"/>
              <a:t> </a:t>
            </a:r>
            <a:r>
              <a:rPr lang="fr-FR" dirty="0" smtClean="0"/>
              <a:t>interface to </a:t>
            </a:r>
            <a:r>
              <a:rPr lang="fr-FR" dirty="0" err="1" smtClean="0"/>
              <a:t>External</a:t>
            </a:r>
            <a:endParaRPr lang="fr-FR" dirty="0" smtClean="0"/>
          </a:p>
          <a:p>
            <a:pPr lvl="2"/>
            <a:r>
              <a:rPr lang="fr-FR" dirty="0" err="1" smtClean="0"/>
              <a:t>Internal</a:t>
            </a:r>
            <a:r>
              <a:rPr lang="fr-FR" dirty="0"/>
              <a:t> </a:t>
            </a:r>
            <a:r>
              <a:rPr lang="fr-FR" dirty="0" smtClean="0"/>
              <a:t>interface to DLR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64" name="Oval 63"/>
          <p:cNvSpPr/>
          <p:nvPr/>
        </p:nvSpPr>
        <p:spPr>
          <a:xfrm>
            <a:off x="444503" y="1714122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321069" y="3532721"/>
            <a:ext cx="77516" cy="1485973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412154" y="5068438"/>
            <a:ext cx="4758034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In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OpenStack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the LR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is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represented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at 1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element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(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see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below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)</a:t>
            </a:r>
            <a:r>
              <a:rPr lang="en-US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In NSX-v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it's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implemented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with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the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combination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of </a:t>
            </a:r>
            <a:r>
              <a:rPr lang="fr-FR" sz="1200" b="1" dirty="0" err="1" smtClean="0">
                <a:solidFill>
                  <a:schemeClr val="tx2"/>
                </a:solidFill>
                <a:latin typeface="Arial"/>
                <a:ea typeface="ＭＳ Ｐゴシック"/>
              </a:rPr>
              <a:t>Edge</a:t>
            </a:r>
            <a:r>
              <a:rPr lang="fr-FR" sz="1200" b="1" dirty="0" smtClean="0">
                <a:solidFill>
                  <a:schemeClr val="tx2"/>
                </a:solidFill>
                <a:latin typeface="Arial"/>
                <a:ea typeface="ＭＳ Ｐゴシック"/>
              </a:rPr>
              <a:t> + DLR</a:t>
            </a:r>
            <a:endParaRPr lang="fr-FR" sz="1200" b="1" dirty="0" smtClean="0">
              <a:solidFill>
                <a:schemeClr val="tx2"/>
              </a:solidFill>
              <a:ea typeface="ＭＳ Ｐゴシック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5769" y="5676453"/>
            <a:ext cx="2705100" cy="1057275"/>
          </a:xfrm>
          <a:prstGeom prst="rect">
            <a:avLst/>
          </a:prstGeom>
        </p:spPr>
      </p:pic>
      <p:cxnSp>
        <p:nvCxnSpPr>
          <p:cNvPr id="75" name="Straight Connector 74"/>
          <p:cNvCxnSpPr>
            <a:endCxn id="102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Straight Connector 77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>
            <a:endCxn id="84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3" name="Group 82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84" name="Rounded Rectangle 8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6" name="Straight Connector 85"/>
          <p:cNvCxnSpPr>
            <a:endCxn id="88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7" name="Group 86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88" name="Rounded Rectangle 8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0" name="Straight Connector 89"/>
          <p:cNvCxnSpPr>
            <a:endCxn id="92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92" name="Rounded Rectangle 9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4" name="Straight Connector 93"/>
          <p:cNvCxnSpPr>
            <a:endCxn id="96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5" name="Group 94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96" name="Rounded Rectangle 9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8" name="Elbow Connector 97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10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1" name="NSX Router 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10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TextBox 102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497882" y="2083564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6" name="Straight Connector 10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8" name="Picture 37"/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" name="TextBox 108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892" y="3131015"/>
            <a:ext cx="6326830" cy="23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What happens in the backend (3/5)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45913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One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 </a:t>
            </a:r>
            <a:endParaRPr lang="fr-FR" dirty="0" smtClean="0"/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/>
              <a:t>SNAT </a:t>
            </a:r>
            <a:r>
              <a:rPr lang="fr-FR" dirty="0" err="1" smtClean="0"/>
              <a:t>rules</a:t>
            </a:r>
            <a:r>
              <a:rPr lang="fr-FR" dirty="0" smtClean="0"/>
              <a:t> </a:t>
            </a:r>
            <a:r>
              <a:rPr lang="fr-FR" dirty="0"/>
              <a:t>for "South/</a:t>
            </a:r>
            <a:r>
              <a:rPr lang="fr-FR" dirty="0" err="1"/>
              <a:t>North</a:t>
            </a:r>
            <a:r>
              <a:rPr lang="fr-FR" dirty="0" smtClean="0"/>
              <a:t>"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pPr lvl="1"/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6" name="Oval 65"/>
          <p:cNvSpPr/>
          <p:nvPr/>
        </p:nvSpPr>
        <p:spPr>
          <a:xfrm>
            <a:off x="426565" y="16947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3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63" name="Straight Connector 62"/>
          <p:cNvCxnSpPr>
            <a:endCxn id="101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TextBox 75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79" name="Straight Connector 78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1" name="Straight Connector 80"/>
          <p:cNvCxnSpPr>
            <a:endCxn id="83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2" name="Group 81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83" name="Rounded Rectangle 8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87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Group 85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87" name="Rounded Rectangle 8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9" name="Straight Connector 88"/>
          <p:cNvCxnSpPr>
            <a:endCxn id="91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0" name="Group 89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91" name="Rounded Rectangle 9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3" name="Straight Connector 92"/>
          <p:cNvCxnSpPr>
            <a:endCxn id="95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4" name="Group 93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95" name="Rounded Rectangle 9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7" name="Elbow Connector 96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100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0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497882" y="2083564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Straight Connector 104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6" name="TextBox 105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7" name="Picture 37"/>
          <p:cNvPicPr>
            <a:picLocks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8" name="TextBox 107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10121632" y="3949487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461099" y="452287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V="1">
            <a:off x="9992983" y="599946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025631" y="390255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20.20.20.107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Straight Arrow Connector 115"/>
          <p:cNvCxnSpPr/>
          <p:nvPr/>
        </p:nvCxnSpPr>
        <p:spPr>
          <a:xfrm flipV="1">
            <a:off x="9096796" y="2142451"/>
            <a:ext cx="0" cy="522514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436263" y="2715834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10.2.1.11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8.8.8.8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474162" y="802559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828" y="2822843"/>
            <a:ext cx="8135721" cy="201464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872970" y="4359499"/>
            <a:ext cx="5494653" cy="4779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69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What happens in the backend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One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 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rules</a:t>
            </a:r>
            <a:r>
              <a:rPr lang="fr-FR" dirty="0" smtClean="0"/>
              <a:t> to </a:t>
            </a:r>
            <a:r>
              <a:rPr lang="fr-FR" dirty="0" err="1" smtClean="0"/>
              <a:t>allow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Tenant </a:t>
            </a:r>
            <a:r>
              <a:rPr lang="fr-FR" dirty="0" err="1" smtClean="0"/>
              <a:t>subnets</a:t>
            </a:r>
            <a:r>
              <a:rPr lang="fr-FR" dirty="0" smtClean="0"/>
              <a:t> to talk to Tenant </a:t>
            </a:r>
            <a:r>
              <a:rPr lang="fr-FR" dirty="0" err="1" smtClean="0"/>
              <a:t>subnets</a:t>
            </a:r>
            <a:endParaRPr lang="fr-FR" dirty="0" smtClean="0"/>
          </a:p>
          <a:p>
            <a:pPr marL="776900" lvl="3" indent="0">
              <a:buNone/>
            </a:pPr>
            <a:r>
              <a:rPr lang="fr-FR" sz="1600" i="1" dirty="0"/>
              <a:t>This </a:t>
            </a:r>
            <a:r>
              <a:rPr lang="fr-FR" sz="1600" i="1" dirty="0" err="1"/>
              <a:t>rule</a:t>
            </a:r>
            <a:r>
              <a:rPr lang="fr-FR" sz="1600" i="1" dirty="0"/>
              <a:t> </a:t>
            </a:r>
            <a:r>
              <a:rPr lang="fr-FR" sz="1600" i="1" dirty="0" err="1"/>
              <a:t>is</a:t>
            </a:r>
            <a:r>
              <a:rPr lang="fr-FR" sz="1600" i="1" dirty="0"/>
              <a:t> not </a:t>
            </a:r>
            <a:r>
              <a:rPr lang="fr-FR" sz="1600" i="1" dirty="0" err="1"/>
              <a:t>really</a:t>
            </a:r>
            <a:r>
              <a:rPr lang="fr-FR" sz="1600" i="1" dirty="0"/>
              <a:t> </a:t>
            </a:r>
            <a:r>
              <a:rPr lang="fr-FR" sz="1600" i="1" dirty="0" err="1"/>
              <a:t>useful</a:t>
            </a:r>
            <a:r>
              <a:rPr lang="fr-FR" sz="1600" i="1" dirty="0"/>
              <a:t> </a:t>
            </a:r>
            <a:r>
              <a:rPr lang="fr-FR" sz="1600" i="1" dirty="0" err="1"/>
              <a:t>since</a:t>
            </a:r>
            <a:r>
              <a:rPr lang="fr-FR" sz="1600" i="1" dirty="0"/>
              <a:t> the </a:t>
            </a:r>
            <a:r>
              <a:rPr lang="fr-FR" sz="1600" i="1" dirty="0" err="1"/>
              <a:t>internal</a:t>
            </a:r>
            <a:r>
              <a:rPr lang="fr-FR" sz="1600" i="1" dirty="0"/>
              <a:t> </a:t>
            </a:r>
            <a:r>
              <a:rPr lang="fr-FR" sz="1600" i="1" dirty="0" err="1"/>
              <a:t>subnet</a:t>
            </a:r>
            <a:r>
              <a:rPr lang="fr-FR" sz="1600" i="1" dirty="0"/>
              <a:t> to </a:t>
            </a:r>
            <a:r>
              <a:rPr lang="fr-FR" sz="1600" i="1" dirty="0" err="1"/>
              <a:t>internal</a:t>
            </a:r>
            <a:r>
              <a:rPr lang="fr-FR" sz="1600" i="1" dirty="0"/>
              <a:t> </a:t>
            </a:r>
            <a:r>
              <a:rPr lang="fr-FR" sz="1600" i="1" dirty="0" err="1"/>
              <a:t>subnet</a:t>
            </a:r>
            <a:r>
              <a:rPr lang="fr-FR" sz="1600" i="1" dirty="0"/>
              <a:t> </a:t>
            </a:r>
            <a:r>
              <a:rPr lang="fr-FR" sz="1600" i="1" dirty="0" err="1"/>
              <a:t>is</a:t>
            </a:r>
            <a:r>
              <a:rPr lang="fr-FR" sz="1600" i="1" dirty="0"/>
              <a:t> </a:t>
            </a:r>
            <a:r>
              <a:rPr lang="fr-FR" sz="1600" i="1" dirty="0" err="1"/>
              <a:t>routed</a:t>
            </a:r>
            <a:r>
              <a:rPr lang="fr-FR" sz="1600" i="1" dirty="0"/>
              <a:t> by the DLR (not the </a:t>
            </a:r>
            <a:r>
              <a:rPr lang="fr-FR" sz="1600" i="1" dirty="0" err="1"/>
              <a:t>Edge</a:t>
            </a:r>
            <a:r>
              <a:rPr lang="fr-FR" sz="1600" i="1" dirty="0"/>
              <a:t>).</a:t>
            </a:r>
          </a:p>
          <a:p>
            <a:pPr marL="776900" lvl="3" indent="0">
              <a:buNone/>
            </a:pPr>
            <a:r>
              <a:rPr lang="fr-FR" sz="1600" i="1" dirty="0" smtClean="0"/>
              <a:t>Note: </a:t>
            </a:r>
            <a:r>
              <a:rPr lang="fr-FR" sz="1600" i="1" dirty="0" err="1" smtClean="0"/>
              <a:t>OpenStack</a:t>
            </a:r>
            <a:r>
              <a:rPr lang="fr-FR" sz="1600" i="1" dirty="0" smtClean="0"/>
              <a:t> Security Group are </a:t>
            </a:r>
            <a:r>
              <a:rPr lang="fr-FR" sz="1600" i="1" dirty="0" err="1" smtClean="0"/>
              <a:t>enforced</a:t>
            </a:r>
            <a:r>
              <a:rPr lang="fr-FR" sz="1600" i="1" dirty="0" smtClean="0"/>
              <a:t> by DFW (</a:t>
            </a:r>
            <a:r>
              <a:rPr lang="fr-FR" sz="1600" i="1" dirty="0" err="1" smtClean="0"/>
              <a:t>see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Firewalling</a:t>
            </a:r>
            <a:r>
              <a:rPr lang="fr-FR" sz="1600" i="1" dirty="0" smtClean="0"/>
              <a:t> section).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66" name="Oval 65"/>
          <p:cNvSpPr/>
          <p:nvPr/>
        </p:nvSpPr>
        <p:spPr>
          <a:xfrm>
            <a:off x="426565" y="16947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4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484"/>
          <a:stretch/>
        </p:blipFill>
        <p:spPr>
          <a:xfrm>
            <a:off x="1003488" y="3233696"/>
            <a:ext cx="10484706" cy="3566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89294" y="5092744"/>
            <a:ext cx="7306200" cy="445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627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What happens in the backend (5/5)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 smtClean="0"/>
              <a:t>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 smtClean="0"/>
              <a:t>:</a:t>
            </a:r>
          </a:p>
          <a:p>
            <a:pPr lvl="1"/>
            <a:r>
              <a:rPr lang="fr-FR" dirty="0"/>
              <a:t>One </a:t>
            </a:r>
            <a:r>
              <a:rPr lang="fr-FR" dirty="0" err="1"/>
              <a:t>dedicated</a:t>
            </a:r>
            <a:r>
              <a:rPr lang="fr-FR" dirty="0"/>
              <a:t> </a:t>
            </a:r>
            <a:r>
              <a:rPr lang="fr-FR" dirty="0" err="1"/>
              <a:t>Edge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Under "NSX – NSX </a:t>
            </a:r>
            <a:r>
              <a:rPr lang="fr-FR" dirty="0" err="1"/>
              <a:t>Edges</a:t>
            </a:r>
            <a:r>
              <a:rPr lang="fr-FR" dirty="0"/>
              <a:t>" </a:t>
            </a:r>
          </a:p>
          <a:p>
            <a:pPr lvl="2"/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routes to </a:t>
            </a:r>
            <a:r>
              <a:rPr lang="fr-FR" dirty="0" err="1" smtClean="0"/>
              <a:t>reach</a:t>
            </a:r>
            <a:r>
              <a:rPr lang="fr-FR" dirty="0" smtClean="0"/>
              <a:t> Tenant </a:t>
            </a:r>
            <a:r>
              <a:rPr lang="fr-FR" dirty="0" err="1" smtClean="0"/>
              <a:t>subnets</a:t>
            </a:r>
            <a:r>
              <a:rPr lang="fr-FR" dirty="0" smtClean="0"/>
              <a:t> </a:t>
            </a:r>
            <a:r>
              <a:rPr lang="fr-FR" dirty="0" err="1" smtClean="0"/>
              <a:t>behind</a:t>
            </a:r>
            <a:r>
              <a:rPr lang="fr-FR" dirty="0" smtClean="0"/>
              <a:t> the DLR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66" name="Oval 65"/>
          <p:cNvSpPr/>
          <p:nvPr/>
        </p:nvSpPr>
        <p:spPr>
          <a:xfrm>
            <a:off x="426565" y="169478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5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550" y="2898062"/>
            <a:ext cx="6949440" cy="1857375"/>
          </a:xfrm>
          <a:prstGeom prst="rect">
            <a:avLst/>
          </a:prstGeom>
        </p:spPr>
      </p:pic>
      <p:cxnSp>
        <p:nvCxnSpPr>
          <p:cNvPr id="12" name="Straight Connector 11"/>
          <p:cNvCxnSpPr>
            <a:endCxn id="39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17" name="Straight Connector 16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>
            <a:endCxn id="21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21" name="Rounded Rectangle 2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Straight Connector 22"/>
          <p:cNvCxnSpPr>
            <a:endCxn id="25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" name="Group 23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25" name="Rounded Rectangle 2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Straight Connector 26"/>
          <p:cNvCxnSpPr>
            <a:endCxn id="29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8" name="Group 27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29" name="Rounded Rectangle 2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Straight Connector 30"/>
          <p:cNvCxnSpPr>
            <a:endCxn id="33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33" name="Rounded Rectangle 3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Elbow Connector 34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8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8" name="NSX Router Blu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97882" y="2083564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45" name="Picture 37"/>
          <p:cNvPicPr>
            <a:picLocks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TextBox 45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LR </a:t>
            </a:r>
            <a:r>
              <a:rPr lang="fr-FR" dirty="0" err="1"/>
              <a:t>Distributed</a:t>
            </a:r>
            <a:r>
              <a:rPr lang="fr-FR" dirty="0"/>
              <a:t> </a:t>
            </a:r>
            <a:r>
              <a:rPr lang="en-US" dirty="0" smtClean="0"/>
              <a:t>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dirty="0"/>
              <a:t>None</a:t>
            </a:r>
            <a:endParaRPr lang="fr-FR" dirty="0"/>
          </a:p>
        </p:txBody>
      </p:sp>
      <p:cxnSp>
        <p:nvCxnSpPr>
          <p:cNvPr id="13" name="Straight Connector 12"/>
          <p:cNvCxnSpPr>
            <a:endCxn id="41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>
            <a:endCxn id="22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22" name="Rounded Rectangle 2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4" name="Straight Connector 23"/>
          <p:cNvCxnSpPr>
            <a:endCxn id="26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26" name="Rounded Rectangle 2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0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9" name="Group 28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30" name="Rounded Rectangle 2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2" name="Straight Connector 31"/>
          <p:cNvCxnSpPr>
            <a:endCxn id="34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3" name="Group 32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34" name="Rounded Rectangle 3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6" name="Elbow Connector 35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0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Rectangle 38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pic>
        <p:nvPicPr>
          <p:cNvPr id="40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497882" y="2083564"/>
            <a:ext cx="96051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47" name="Picture 37"/>
          <p:cNvPicPr>
            <a:picLocks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1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/>
              <a:t>Static</a:t>
            </a:r>
            <a:r>
              <a:rPr lang="fr-FR" dirty="0"/>
              <a:t> Route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Floating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 bwMode="auto">
          <a:xfrm>
            <a:off x="883817" y="3195048"/>
            <a:ext cx="9042194" cy="3209811"/>
          </a:xfrm>
          <a:prstGeom prst="roundRect">
            <a:avLst/>
          </a:prstGeom>
          <a:solidFill>
            <a:srgbClr val="FFE7E7">
              <a:alpha val="49804"/>
            </a:srgb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61293" y="2842561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</a:t>
            </a:r>
            <a:endParaRPr lang="en-US" sz="1600" b="1" dirty="0" err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36" y="173591"/>
            <a:ext cx="10969943" cy="476044"/>
          </a:xfrm>
        </p:spPr>
        <p:txBody>
          <a:bodyPr/>
          <a:lstStyle/>
          <a:p>
            <a:r>
              <a:rPr lang="en-US" dirty="0" smtClean="0"/>
              <a:t>What are the Neutron services available in VIO with NSX-v? (3/4)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10745936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NSX-v offers </a:t>
            </a:r>
            <a:r>
              <a:rPr lang="en-US" b="1" dirty="0"/>
              <a:t>to VIO</a:t>
            </a:r>
          </a:p>
          <a:p>
            <a:pPr lvl="1"/>
            <a:r>
              <a:rPr lang="en-US" b="1" dirty="0" smtClean="0"/>
              <a:t>Security</a:t>
            </a:r>
          </a:p>
          <a:p>
            <a:pPr lvl="2"/>
            <a:r>
              <a:rPr lang="en-US" b="1" dirty="0"/>
              <a:t>with distributed </a:t>
            </a:r>
            <a:r>
              <a:rPr lang="en-US" b="1" dirty="0" smtClean="0"/>
              <a:t>stateful firewalling</a:t>
            </a:r>
            <a:endParaRPr lang="en-US" b="1" dirty="0"/>
          </a:p>
          <a:p>
            <a:pPr lvl="2"/>
            <a:r>
              <a:rPr lang="en-US" b="1" dirty="0" smtClean="0"/>
              <a:t>even within the same network (subnet)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568070" y="3806492"/>
            <a:ext cx="0" cy="63119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2733344" y="5491262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web-01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432507" y="5485373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web-02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65415" y="5469508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App-01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401081" y="5450505"/>
            <a:ext cx="6190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App-02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 flipH="1">
            <a:off x="1739683" y="5458325"/>
            <a:ext cx="253604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3297599" y="5464875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36" y="5720885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0" name="Straight Connector 119"/>
          <p:cNvCxnSpPr>
            <a:endCxn id="86" idx="0"/>
          </p:cNvCxnSpPr>
          <p:nvPr/>
        </p:nvCxnSpPr>
        <p:spPr bwMode="auto">
          <a:xfrm>
            <a:off x="4005086" y="5458324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49" y="5724793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722052" y="4991804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Web-Tier-01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10.0.1.0/24</a:t>
            </a:r>
            <a:endParaRPr lang="en-US" sz="1000" b="1" dirty="0" err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117101" y="6124119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08106" y="612570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 flipH="1" flipV="1">
            <a:off x="5007015" y="3796109"/>
            <a:ext cx="3770677" cy="2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7583707" y="3344828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err="1">
                <a:latin typeface="Arial"/>
                <a:ea typeface="ＭＳ Ｐゴシック"/>
              </a:rPr>
              <a:t>External</a:t>
            </a:r>
            <a:endParaRPr lang="fr-FR" sz="1000" b="1" dirty="0">
              <a:latin typeface="Arial"/>
              <a:ea typeface="ＭＳ Ｐゴシック"/>
            </a:endParaRP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>
                <a:latin typeface="Arial"/>
                <a:ea typeface="ＭＳ Ｐゴシック"/>
              </a:rPr>
              <a:t>20.20.20.0/24</a:t>
            </a:r>
            <a:endParaRPr lang="en-US" sz="1000" b="1" dirty="0" err="1">
              <a:latin typeface="Arial"/>
              <a:ea typeface="ＭＳ Ｐゴシック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6268523" y="3275216"/>
            <a:ext cx="0" cy="53127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flipH="1">
            <a:off x="3709563" y="4664091"/>
            <a:ext cx="1648733" cy="800784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4695389" y="5436571"/>
            <a:ext cx="214073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5231274" y="5443121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909689" y="495621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App-Tier-01</a:t>
            </a:r>
          </a:p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10.0.2.0/24</a:t>
            </a:r>
            <a:endParaRPr lang="en-US" sz="1000" b="1" dirty="0" err="1">
              <a:solidFill>
                <a:srgbClr val="F898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0776" y="610236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15" y="5713381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Straight Connector 133"/>
          <p:cNvCxnSpPr/>
          <p:nvPr/>
        </p:nvCxnSpPr>
        <p:spPr bwMode="auto">
          <a:xfrm flipH="1" flipV="1">
            <a:off x="5549888" y="4721114"/>
            <a:ext cx="256" cy="71545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5040045" y="4484557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230922" y="4716757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cxnSp>
        <p:nvCxnSpPr>
          <p:cNvPr id="137" name="Straight Connector 136"/>
          <p:cNvCxnSpPr/>
          <p:nvPr/>
        </p:nvCxnSpPr>
        <p:spPr bwMode="auto">
          <a:xfrm>
            <a:off x="5966940" y="5424118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5786442" y="6083362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81" y="5694378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0" name="TextBox 139"/>
          <p:cNvSpPr txBox="1"/>
          <p:nvPr/>
        </p:nvSpPr>
        <p:spPr>
          <a:xfrm>
            <a:off x="7139026" y="5470233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DB-01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874692" y="5451230"/>
            <a:ext cx="554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DB-02</a:t>
            </a:r>
          </a:p>
        </p:txBody>
      </p:sp>
      <p:cxnSp>
        <p:nvCxnSpPr>
          <p:cNvPr id="142" name="Straight Connector 141"/>
          <p:cNvCxnSpPr/>
          <p:nvPr/>
        </p:nvCxnSpPr>
        <p:spPr bwMode="auto">
          <a:xfrm flipH="1">
            <a:off x="7104880" y="5437296"/>
            <a:ext cx="244699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640765" y="544384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8649192" y="4956939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DB-Tier-01</a:t>
            </a:r>
          </a:p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10.0.3.0/24</a:t>
            </a:r>
            <a:endParaRPr lang="en-US" sz="1000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 flipH="1" flipV="1">
            <a:off x="5709399" y="4664091"/>
            <a:ext cx="2166451" cy="77326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 flipH="1">
            <a:off x="5786442" y="4452631"/>
            <a:ext cx="345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376431" y="5424843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62" y="57692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8" y="57692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7474287" y="6158638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209953" y="613963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52" name="NSX Router Blu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75" y="4160921"/>
            <a:ext cx="660649" cy="660649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10251606" y="3481777"/>
            <a:ext cx="1295400" cy="506860"/>
            <a:chOff x="6323012" y="5257800"/>
            <a:chExt cx="1295400" cy="506860"/>
          </a:xfrm>
        </p:grpSpPr>
        <p:grpSp>
          <p:nvGrpSpPr>
            <p:cNvPr id="154" name="Group 153"/>
            <p:cNvGrpSpPr/>
            <p:nvPr/>
          </p:nvGrpSpPr>
          <p:grpSpPr>
            <a:xfrm>
              <a:off x="6323012" y="5257800"/>
              <a:ext cx="1295400" cy="228600"/>
              <a:chOff x="150812" y="1447800"/>
              <a:chExt cx="1295400" cy="22860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 flipH="1">
                <a:off x="150812" y="152400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760412" y="144780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VLAN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6323012" y="5536060"/>
              <a:ext cx="1295400" cy="228600"/>
              <a:chOff x="150812" y="1345060"/>
              <a:chExt cx="1295400" cy="228600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 flipH="1">
                <a:off x="150812" y="142126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sys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/>
              <p:cNvSpPr txBox="1"/>
              <p:nvPr/>
            </p:nvSpPr>
            <p:spPr>
              <a:xfrm>
                <a:off x="760412" y="134506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VXLAN</a:t>
                </a: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2513919" y="581211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9357" y="581051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594141" y="583714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1125" y="5340558"/>
            <a:ext cx="5276203" cy="208771"/>
            <a:chOff x="3191125" y="5340558"/>
            <a:chExt cx="5276203" cy="208771"/>
          </a:xfrm>
        </p:grpSpPr>
        <p:pic>
          <p:nvPicPr>
            <p:cNvPr id="163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125" y="5346094"/>
              <a:ext cx="191305" cy="191305"/>
            </a:xfrm>
            <a:prstGeom prst="rect">
              <a:avLst/>
            </a:prstGeom>
          </p:spPr>
        </p:pic>
        <p:pic>
          <p:nvPicPr>
            <p:cNvPr id="164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842" y="5349461"/>
              <a:ext cx="191305" cy="191305"/>
            </a:xfrm>
            <a:prstGeom prst="rect">
              <a:avLst/>
            </a:prstGeom>
          </p:spPr>
        </p:pic>
        <p:pic>
          <p:nvPicPr>
            <p:cNvPr id="165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294" y="5340558"/>
              <a:ext cx="191305" cy="191305"/>
            </a:xfrm>
            <a:prstGeom prst="rect">
              <a:avLst/>
            </a:prstGeom>
          </p:spPr>
        </p:pic>
        <p:pic>
          <p:nvPicPr>
            <p:cNvPr id="166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011" y="5343925"/>
              <a:ext cx="191305" cy="191305"/>
            </a:xfrm>
            <a:prstGeom prst="rect">
              <a:avLst/>
            </a:prstGeom>
          </p:spPr>
        </p:pic>
        <p:pic>
          <p:nvPicPr>
            <p:cNvPr id="167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306" y="5354657"/>
              <a:ext cx="191305" cy="191305"/>
            </a:xfrm>
            <a:prstGeom prst="rect">
              <a:avLst/>
            </a:prstGeom>
          </p:spPr>
        </p:pic>
        <p:pic>
          <p:nvPicPr>
            <p:cNvPr id="168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023" y="5358024"/>
              <a:ext cx="191305" cy="191305"/>
            </a:xfrm>
            <a:prstGeom prst="rect">
              <a:avLst/>
            </a:prstGeom>
          </p:spPr>
        </p:pic>
      </p:grpSp>
      <p:sp>
        <p:nvSpPr>
          <p:cNvPr id="69" name="Rectangle 68"/>
          <p:cNvSpPr/>
          <p:nvPr/>
        </p:nvSpPr>
        <p:spPr>
          <a:xfrm>
            <a:off x="8556876" y="1125979"/>
            <a:ext cx="2849960" cy="923415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And all configurable from standard OpenStack API !</a:t>
            </a:r>
          </a:p>
        </p:txBody>
      </p:sp>
      <p:pic>
        <p:nvPicPr>
          <p:cNvPr id="70" name="NSX Firewall Gre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4" y="1505465"/>
            <a:ext cx="705803" cy="70580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8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Static</a:t>
            </a:r>
            <a:r>
              <a:rPr lang="fr-FR" dirty="0" smtClean="0"/>
              <a:t> Route </a:t>
            </a:r>
            <a:r>
              <a:rPr lang="en-US" dirty="0" smtClean="0"/>
              <a:t>– OpenStack Configuration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LR </a:t>
            </a:r>
            <a:r>
              <a:rPr lang="fr-FR" dirty="0" err="1" smtClean="0"/>
              <a:t>Static</a:t>
            </a:r>
            <a:r>
              <a:rPr lang="fr-FR" dirty="0" smtClean="0"/>
              <a:t> Router</a:t>
            </a:r>
          </a:p>
          <a:p>
            <a:pPr marL="274200" lvl="1" indent="0">
              <a:buNone/>
            </a:pPr>
            <a:r>
              <a:rPr lang="fr-FR" i="1" dirty="0" smtClean="0"/>
              <a:t>Note: Works for LR </a:t>
            </a:r>
            <a:r>
              <a:rPr lang="fr-FR" i="1" dirty="0" err="1" smtClean="0"/>
              <a:t>Centralized</a:t>
            </a:r>
            <a:r>
              <a:rPr lang="fr-FR" i="1" dirty="0" smtClean="0"/>
              <a:t> + </a:t>
            </a:r>
            <a:r>
              <a:rPr lang="fr-FR" i="1" dirty="0" err="1" smtClean="0"/>
              <a:t>Distributed</a:t>
            </a:r>
            <a:endParaRPr lang="fr-FR" i="1" dirty="0" smtClean="0"/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/>
              <a:t>Not </a:t>
            </a:r>
            <a:r>
              <a:rPr lang="fr-FR" dirty="0" err="1"/>
              <a:t>available</a:t>
            </a:r>
            <a:endParaRPr lang="fr-FR" dirty="0"/>
          </a:p>
          <a:p>
            <a:pPr marL="548400" lvl="2" indent="0">
              <a:buNone/>
            </a:pPr>
            <a:r>
              <a:rPr lang="fr-FR" i="1" dirty="0" smtClean="0"/>
              <a:t>Note: Under "Project - Network – </a:t>
            </a:r>
            <a:r>
              <a:rPr lang="fr-FR" i="1" dirty="0" err="1" smtClean="0"/>
              <a:t>Routers</a:t>
            </a:r>
            <a:r>
              <a:rPr lang="fr-FR" i="1" dirty="0" smtClean="0"/>
              <a:t> - Edit Router - </a:t>
            </a:r>
            <a:r>
              <a:rPr lang="fr-FR" i="1" dirty="0" err="1" smtClean="0"/>
              <a:t>Static</a:t>
            </a:r>
            <a:r>
              <a:rPr lang="fr-FR" i="1" dirty="0" smtClean="0"/>
              <a:t> Routes",</a:t>
            </a:r>
          </a:p>
          <a:p>
            <a:pPr marL="548400" lvl="2" indent="0">
              <a:buNone/>
            </a:pPr>
            <a:r>
              <a:rPr lang="fr-FR" i="1" dirty="0" smtClean="0"/>
              <a:t>the UI let </a:t>
            </a:r>
            <a:r>
              <a:rPr lang="fr-FR" i="1" dirty="0" err="1" smtClean="0"/>
              <a:t>you</a:t>
            </a:r>
            <a:r>
              <a:rPr lang="fr-FR" i="1" dirty="0" smtClean="0"/>
              <a:t> </a:t>
            </a:r>
            <a:r>
              <a:rPr lang="fr-FR" i="1" dirty="0" err="1" smtClean="0"/>
              <a:t>add</a:t>
            </a:r>
            <a:r>
              <a:rPr lang="fr-FR" i="1" dirty="0" smtClean="0"/>
              <a:t> a route, but </a:t>
            </a:r>
            <a:r>
              <a:rPr lang="fr-FR" i="1" dirty="0" err="1" smtClean="0"/>
              <a:t>this</a:t>
            </a:r>
            <a:r>
              <a:rPr lang="fr-FR" i="1" dirty="0" smtClean="0"/>
              <a:t> </a:t>
            </a:r>
            <a:r>
              <a:rPr lang="fr-FR" i="1" dirty="0" err="1" smtClean="0"/>
              <a:t>won't</a:t>
            </a:r>
            <a:r>
              <a:rPr lang="fr-FR" i="1" dirty="0" smtClean="0"/>
              <a:t> </a:t>
            </a:r>
            <a:r>
              <a:rPr lang="fr-FR" i="1" dirty="0" err="1" smtClean="0"/>
              <a:t>be</a:t>
            </a:r>
            <a:r>
              <a:rPr lang="fr-FR" i="1" dirty="0" smtClean="0"/>
              <a:t> </a:t>
            </a:r>
            <a:r>
              <a:rPr lang="fr-FR" i="1" dirty="0" err="1" smtClean="0"/>
              <a:t>accepted</a:t>
            </a:r>
            <a:r>
              <a:rPr lang="fr-FR" i="1" dirty="0" smtClean="0"/>
              <a:t> if the user </a:t>
            </a:r>
            <a:r>
              <a:rPr lang="fr-FR" i="1" dirty="0" err="1" smtClean="0"/>
              <a:t>is</a:t>
            </a:r>
            <a:r>
              <a:rPr lang="fr-FR" i="1" dirty="0" smtClean="0"/>
              <a:t> NOT an admin.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25" name="Straight Connector 24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82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08970" y="1796290"/>
            <a:ext cx="3151825" cy="2117029"/>
            <a:chOff x="8808970" y="1796290"/>
            <a:chExt cx="3151825" cy="2117029"/>
          </a:xfrm>
        </p:grpSpPr>
        <p:sp>
          <p:nvSpPr>
            <p:cNvPr id="48" name="Rectangle 47"/>
            <p:cNvSpPr/>
            <p:nvPr/>
          </p:nvSpPr>
          <p:spPr>
            <a:xfrm>
              <a:off x="10033020" y="1796290"/>
              <a:ext cx="703726" cy="6625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10250799" y="2526528"/>
              <a:ext cx="73376" cy="851260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808970" y="3377788"/>
              <a:ext cx="3151825" cy="5355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err="1" smtClean="0">
                  <a:solidFill>
                    <a:schemeClr val="tx2"/>
                  </a:solidFill>
                  <a:ea typeface="ＭＳ Ｐゴシック"/>
                </a:rPr>
                <a:t>dgw</a:t>
              </a: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 = 20.20.20.1</a:t>
              </a:r>
            </a:p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err="1" smtClean="0">
                  <a:solidFill>
                    <a:schemeClr val="tx2"/>
                  </a:solidFill>
                  <a:ea typeface="ＭＳ Ｐゴシック"/>
                </a:rPr>
                <a:t>static</a:t>
              </a: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 route = 30.30.30.0/24 via 20.20.20.2</a:t>
              </a: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Route – OpenStack Configuration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LR </a:t>
            </a:r>
            <a:r>
              <a:rPr lang="fr-FR" dirty="0" err="1"/>
              <a:t>Static</a:t>
            </a:r>
            <a:r>
              <a:rPr lang="fr-FR" dirty="0"/>
              <a:t> Router</a:t>
            </a:r>
          </a:p>
          <a:p>
            <a:pPr marL="274200" lvl="1" indent="0">
              <a:buNone/>
            </a:pPr>
            <a:r>
              <a:rPr lang="fr-FR" i="1" dirty="0"/>
              <a:t>Note: Works for LR </a:t>
            </a:r>
            <a:r>
              <a:rPr lang="fr-FR" i="1" dirty="0" err="1"/>
              <a:t>Centralized</a:t>
            </a:r>
            <a:r>
              <a:rPr lang="fr-FR" i="1" dirty="0"/>
              <a:t> + </a:t>
            </a:r>
            <a:r>
              <a:rPr lang="fr-FR" i="1" dirty="0" err="1"/>
              <a:t>Distributed</a:t>
            </a:r>
            <a:endParaRPr lang="fr-FR" i="1" dirty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Controller 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smtClean="0"/>
              <a:t>route</a:t>
            </a: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i="1" dirty="0" smtClean="0"/>
          </a:p>
          <a:p>
            <a:pPr marL="776900" lvl="3" indent="0">
              <a:buNone/>
            </a:pPr>
            <a:r>
              <a:rPr lang="fr-FR" i="1" dirty="0" smtClean="0"/>
              <a:t>Note: To </a:t>
            </a:r>
            <a:r>
              <a:rPr lang="fr-FR" i="1" dirty="0" err="1" smtClean="0"/>
              <a:t>delete</a:t>
            </a:r>
            <a:r>
              <a:rPr lang="fr-FR" i="1" dirty="0" smtClean="0"/>
              <a:t> </a:t>
            </a:r>
            <a:r>
              <a:rPr lang="fr-FR" i="1" dirty="0"/>
              <a:t>a route: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neutron router-update Tenant1-LR-Central1 --routes action=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clear</a:t>
            </a:r>
            <a:endParaRPr lang="fr-F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sz="1600" dirty="0" smtClean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486728" y="3076964"/>
            <a:ext cx="79911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router-update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Tenant1-LR-Central1</a:t>
            </a:r>
          </a:p>
          <a:p>
            <a:pPr marL="91400" lvl="1"/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 type=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list=true destination=30.30.30.0/24,nexthop=20.20.20.2</a:t>
            </a:r>
          </a:p>
          <a:p>
            <a:pPr marL="91400" lvl="1"/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</a:p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Updated router: Tenant1-LR-Central1</a:t>
            </a:r>
          </a:p>
        </p:txBody>
      </p:sp>
      <p:cxnSp>
        <p:nvCxnSpPr>
          <p:cNvPr id="57" name="Straight Connector 5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Connector 66"/>
          <p:cNvCxnSpPr>
            <a:endCxn id="69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8" name="Group 67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69" name="Rounded Rectangle 6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Straight Connector 74"/>
          <p:cNvCxnSpPr>
            <a:endCxn id="77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6" name="Group 75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77" name="Rounded Rectangle 7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9" name="Elbow Connector 78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82" name="Straight Connector 81"/>
          <p:cNvCxnSpPr>
            <a:endCxn id="81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Rectangle 82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88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8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0" name="Straight Connector 89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1" name="TextBox 90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92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TextBox 92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 flipV="1">
            <a:off x="10324175" y="2526528"/>
            <a:ext cx="17849" cy="127520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986500" y="3801736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Route 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</a:t>
            </a:r>
            <a:r>
              <a:rPr lang="fr-FR" dirty="0" err="1" smtClean="0"/>
              <a:t>Static</a:t>
            </a:r>
            <a:r>
              <a:rPr lang="fr-FR" dirty="0" smtClean="0"/>
              <a:t> Route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/>
              <a:t>Under "Project - Network – </a:t>
            </a:r>
            <a:r>
              <a:rPr lang="fr-FR" dirty="0" err="1"/>
              <a:t>Routers</a:t>
            </a:r>
            <a:r>
              <a:rPr lang="fr-FR" dirty="0"/>
              <a:t> - Edit Router - </a:t>
            </a:r>
            <a:r>
              <a:rPr lang="fr-FR" dirty="0" err="1"/>
              <a:t>Static</a:t>
            </a:r>
            <a:r>
              <a:rPr lang="fr-FR" dirty="0"/>
              <a:t> Routes</a:t>
            </a:r>
            <a:r>
              <a:rPr lang="fr-FR" dirty="0" smtClean="0"/>
              <a:t>"</a:t>
            </a:r>
            <a:endParaRPr lang="fr-FR" dirty="0"/>
          </a:p>
        </p:txBody>
      </p:sp>
      <p:cxnSp>
        <p:nvCxnSpPr>
          <p:cNvPr id="51" name="Straight Connector 50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Straight Connector 52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/>
          <p:cNvCxnSpPr>
            <a:endCxn id="59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8" name="Group 57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9" name="Rounded Rectangle 5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1" name="Straight Connector 60"/>
          <p:cNvCxnSpPr>
            <a:endCxn id="63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2" name="Group 61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63" name="Rounded Rectangle 6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Straight Connector 64"/>
          <p:cNvCxnSpPr>
            <a:endCxn id="67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6" name="Group 65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7" name="Rounded Rectangle 6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9" name="Straight Connector 68"/>
          <p:cNvCxnSpPr>
            <a:endCxn id="7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0" name="Group 6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71" name="Rounded Rectangle 7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Elbow Connector 72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6" name="Straight Connector 75"/>
          <p:cNvCxnSpPr>
            <a:endCxn id="75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8" name="Straight Connector 7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80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TextBox 8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84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" name="TextBox 84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10250799" y="2526528"/>
            <a:ext cx="73376" cy="85126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808970" y="3377788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9" y="2952158"/>
            <a:ext cx="7938543" cy="246043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49887" y="4827358"/>
            <a:ext cx="4453446" cy="269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882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Route 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Route</a:t>
            </a:r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85014" y="2186865"/>
            <a:ext cx="7496505" cy="32204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router-show Tenant1-LR-Central1</a:t>
            </a: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+-----------------------+------------------------------------------------------------------------------+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| Value 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+-----------------------+------------------------------------------------------------------------------+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admin_state_up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| True 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distributed           | False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external_gateway_info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network_id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"ccee6823-360d-43d7-99b0-a7e22b82433f",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enable_snat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true,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external_fixed_ips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[{"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"e303cc61-40be-4fcf-a241-9780fb9c6a3c",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"20.20.20.101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"}]}                                                                  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| f7250b81-7259-4625-bb04-43884bef73cd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name                  | Tenant1-LR-Central1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shared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                | {"destination": "30.30.30.0/24", "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nexthop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"20.20.20.2"}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  | ACTIVE                       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40e97bec2b06462098b241f04a224167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+-----------------------+------------------------------------------------------------------------------+ </a:t>
            </a:r>
          </a:p>
          <a:p>
            <a:pPr marL="91400" lvl="1"/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subnet-show </a:t>
            </a:r>
            <a:r>
              <a:rPr lang="en-US" sz="14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External-101_Net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 </a:t>
            </a:r>
            <a:endParaRPr lang="en-US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       | Value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+----------------------------+--------------------------------------------------+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advanced_service_providers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allocation_pools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{"start": "20.20.20.101", "end": "20.20.20.200"}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cidr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| 20.20.20.0/24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dns_nameservers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|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enable_dhcp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False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gateway_ip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20.20.20.1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host_routes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| e303cc61-40be-4fcf-a241-9780fb9c6a3c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ip_version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| 4                                              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Straight Connector 39"/>
          <p:cNvCxnSpPr>
            <a:endCxn id="42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1" name="Group 40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42" name="Rounded Rectangle 4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4" name="Straight Connector 43"/>
          <p:cNvCxnSpPr>
            <a:endCxn id="4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5" name="Group 4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46" name="Rounded Rectangle 4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8" name="Straight Connector 47"/>
          <p:cNvCxnSpPr>
            <a:endCxn id="50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9" name="Group 48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50" name="Rounded Rectangle 4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2" name="Straight Connector 51"/>
          <p:cNvCxnSpPr>
            <a:endCxn id="8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0" name="Group 7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81" name="Rounded Rectangle 8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Elbow Connector 82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86" name="Straight Connector 85"/>
          <p:cNvCxnSpPr>
            <a:endCxn id="85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Rectangle 86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88" name="Straight Connector 8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89" name="TextBox 8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90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TextBox 9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94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TextBox 94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10250799" y="2526528"/>
            <a:ext cx="73376" cy="85126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808970" y="3377788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4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Route – What happens in the backend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Route </a:t>
            </a:r>
            <a:r>
              <a:rPr lang="fr-FR" dirty="0" err="1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Case1: LR </a:t>
            </a:r>
            <a:r>
              <a:rPr lang="fr-FR" dirty="0" err="1"/>
              <a:t>Centralized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route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106" name="Straight Connector 105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Connector 111"/>
          <p:cNvCxnSpPr>
            <a:endCxn id="114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3" name="Group 112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14" name="Rounded Rectangle 11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Straight Connector 115"/>
          <p:cNvCxnSpPr>
            <a:endCxn id="118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7" name="Group 116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118" name="Rounded Rectangle 11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0" name="Straight Connector 119"/>
          <p:cNvCxnSpPr>
            <a:endCxn id="122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1" name="Group 120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122" name="Rounded Rectangle 12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4" name="Straight Connector 123"/>
          <p:cNvCxnSpPr>
            <a:endCxn id="126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5" name="Group 124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26" name="Rounded Rectangle 12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8" name="Elbow Connector 127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31" name="Straight Connector 130"/>
          <p:cNvCxnSpPr>
            <a:endCxn id="130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Rectangle 131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10250799" y="2526528"/>
            <a:ext cx="73376" cy="85126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37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" name="TextBox 137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40" name="TextBox 139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141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Box 141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972" y="2995985"/>
            <a:ext cx="6601164" cy="2426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129" y="3725824"/>
            <a:ext cx="5169483" cy="303482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808970" y="3377788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1857" y="4336785"/>
            <a:ext cx="1932593" cy="22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8202966" y="5801765"/>
            <a:ext cx="1640706" cy="227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6383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Route – What happens in the backend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Static</a:t>
            </a:r>
            <a:r>
              <a:rPr lang="fr-FR" dirty="0"/>
              <a:t> Route </a:t>
            </a:r>
            <a:r>
              <a:rPr lang="fr-FR" dirty="0" err="1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 smtClean="0"/>
              <a:t>Case2: </a:t>
            </a:r>
            <a:r>
              <a:rPr lang="fr-FR" dirty="0"/>
              <a:t>LR </a:t>
            </a:r>
            <a:r>
              <a:rPr lang="fr-FR" dirty="0" err="1" smtClean="0"/>
              <a:t>Distributed</a:t>
            </a:r>
            <a:r>
              <a:rPr lang="fr-FR" dirty="0" smtClean="0"/>
              <a:t> router </a:t>
            </a:r>
          </a:p>
          <a:p>
            <a:pPr lvl="2"/>
            <a:r>
              <a:rPr lang="fr-FR" dirty="0" smtClean="0"/>
              <a:t>The Tenant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static</a:t>
            </a:r>
            <a:r>
              <a:rPr lang="fr-FR" sz="1600" dirty="0" smtClean="0"/>
              <a:t> route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106" name="Straight Connector 105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TextBox 106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8" name="Straight Connector 107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TextBox 110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Connector 111"/>
          <p:cNvCxnSpPr>
            <a:endCxn id="114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3" name="Group 112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14" name="Rounded Rectangle 11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Straight Connector 115"/>
          <p:cNvCxnSpPr>
            <a:endCxn id="118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7" name="Group 116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118" name="Rounded Rectangle 11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0" name="Straight Connector 119"/>
          <p:cNvCxnSpPr>
            <a:endCxn id="122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1" name="Group 120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122" name="Rounded Rectangle 12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4" name="Straight Connector 123"/>
          <p:cNvCxnSpPr>
            <a:endCxn id="126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5" name="Group 124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26" name="Rounded Rectangle 12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28" name="Elbow Connector 127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31" name="Straight Connector 130"/>
          <p:cNvCxnSpPr>
            <a:endCxn id="130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2" name="Rectangle 131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33" name="Straight Arrow Connector 132"/>
          <p:cNvCxnSpPr/>
          <p:nvPr/>
        </p:nvCxnSpPr>
        <p:spPr>
          <a:xfrm flipV="1">
            <a:off x="10250799" y="2526528"/>
            <a:ext cx="73376" cy="85126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36" name="TextBox 135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37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" name="TextBox 137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9" name="Straight Connector 138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40" name="TextBox 139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141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" name="TextBox 141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21" y="3027993"/>
            <a:ext cx="6961228" cy="2040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907" y="3753391"/>
            <a:ext cx="3943553" cy="3120551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808970" y="3377788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17574" y="4842015"/>
            <a:ext cx="1932593" cy="22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47" name="Rectangle 46"/>
          <p:cNvSpPr/>
          <p:nvPr/>
        </p:nvSpPr>
        <p:spPr>
          <a:xfrm>
            <a:off x="8774099" y="5853266"/>
            <a:ext cx="1640706" cy="227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5511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Route – What happens in the backend </a:t>
            </a:r>
            <a:r>
              <a:rPr lang="en-US" dirty="0" smtClean="0"/>
              <a:t>(3/3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for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:</a:t>
            </a:r>
          </a:p>
          <a:p>
            <a:pPr lvl="2"/>
            <a:r>
              <a:rPr lang="fr-FR" dirty="0" err="1" smtClean="0"/>
              <a:t>Retrieve</a:t>
            </a:r>
            <a:r>
              <a:rPr lang="fr-FR" dirty="0" smtClean="0"/>
              <a:t> one of the </a:t>
            </a:r>
            <a:r>
              <a:rPr lang="fr-FR" dirty="0" err="1" smtClean="0"/>
              <a:t>OpenStack</a:t>
            </a:r>
            <a:r>
              <a:rPr lang="fr-FR" dirty="0" smtClean="0"/>
              <a:t> Network UUID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OpenStack</a:t>
            </a:r>
            <a:r>
              <a:rPr lang="fr-FR" dirty="0"/>
              <a:t> Network UUID via Horizon (</a:t>
            </a:r>
            <a:r>
              <a:rPr lang="fr-FR" dirty="0" err="1"/>
              <a:t>edit</a:t>
            </a:r>
            <a:r>
              <a:rPr lang="fr-FR" dirty="0"/>
              <a:t> the network)</a:t>
            </a:r>
          </a:p>
          <a:p>
            <a:pPr marL="548400" lvl="2" indent="0">
              <a:buNone/>
            </a:pPr>
            <a:r>
              <a:rPr lang="fr-FR" dirty="0" smtClean="0"/>
              <a:t>	or CLI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  <a:p>
            <a:pPr lvl="2"/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Logical</a:t>
            </a:r>
            <a:r>
              <a:rPr lang="fr-FR" dirty="0"/>
              <a:t> Router in </a:t>
            </a:r>
            <a:r>
              <a:rPr lang="fr-FR" dirty="0" smtClean="0"/>
              <a:t>NSX</a:t>
            </a:r>
          </a:p>
          <a:p>
            <a:pPr marL="776900" lvl="3" indent="0">
              <a:buNone/>
            </a:pPr>
            <a:r>
              <a:rPr lang="fr-FR" sz="1600" dirty="0" smtClean="0"/>
              <a:t>Under </a:t>
            </a:r>
            <a:r>
              <a:rPr lang="fr-FR" sz="1600" dirty="0"/>
              <a:t>"NSX – </a:t>
            </a:r>
            <a:r>
              <a:rPr lang="fr-FR" sz="1600" dirty="0" err="1"/>
              <a:t>Logical</a:t>
            </a:r>
            <a:r>
              <a:rPr lang="fr-FR" sz="1600" dirty="0"/>
              <a:t> Switches", </a:t>
            </a:r>
            <a:r>
              <a:rPr lang="fr-FR" sz="1600" dirty="0" err="1"/>
              <a:t>edit</a:t>
            </a:r>
            <a:r>
              <a:rPr lang="fr-FR" sz="1600" dirty="0"/>
              <a:t> the </a:t>
            </a:r>
            <a:r>
              <a:rPr lang="fr-FR" sz="1600" dirty="0" err="1"/>
              <a:t>Logical</a:t>
            </a:r>
            <a:r>
              <a:rPr lang="fr-FR" sz="1600" dirty="0"/>
              <a:t> Switch and go </a:t>
            </a:r>
            <a:r>
              <a:rPr lang="fr-FR" sz="1600" dirty="0" err="1"/>
              <a:t>under</a:t>
            </a:r>
            <a:r>
              <a:rPr lang="fr-FR" sz="1600" dirty="0"/>
              <a:t> "</a:t>
            </a:r>
            <a:r>
              <a:rPr lang="fr-FR" sz="1600" dirty="0" err="1"/>
              <a:t>Related</a:t>
            </a:r>
            <a:r>
              <a:rPr lang="fr-FR" sz="1600" dirty="0"/>
              <a:t> </a:t>
            </a:r>
            <a:r>
              <a:rPr lang="fr-FR" sz="1600" dirty="0" err="1"/>
              <a:t>Objects</a:t>
            </a:r>
            <a:r>
              <a:rPr lang="fr-FR" sz="1600" dirty="0"/>
              <a:t> – NSX </a:t>
            </a:r>
            <a:r>
              <a:rPr lang="fr-FR" sz="1600" dirty="0" err="1"/>
              <a:t>Edges</a:t>
            </a:r>
            <a:r>
              <a:rPr lang="fr-FR" sz="1600" dirty="0"/>
              <a:t>"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pPr marL="274200" lvl="1" indent="0">
              <a:buNone/>
            </a:pP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663888" y="2870046"/>
            <a:ext cx="5469181" cy="13754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</a:t>
            </a:r>
            <a:r>
              <a:rPr lang="fr-FR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--all-tenants</a:t>
            </a:r>
          </a:p>
          <a:p>
            <a:pPr marL="0" lvl="1" indent="-594101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  <a:endParaRPr lang="fr-FR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6d868ba6-5a70-4ca9-a7d3-822558571d40 | Tenant1-LS1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b1436207-f50c-4742-ae45-58226f8dd631 | Tenant1-LS2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ccee6823-360d-43d7-99b0-a7e22b82433f | External-101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</p:txBody>
      </p:sp>
      <p:sp>
        <p:nvSpPr>
          <p:cNvPr id="9" name="Oval 8"/>
          <p:cNvSpPr/>
          <p:nvPr/>
        </p:nvSpPr>
        <p:spPr>
          <a:xfrm>
            <a:off x="733159" y="438890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159" y="203315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320" y="2512483"/>
            <a:ext cx="2924175" cy="187642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519840" y="5052074"/>
            <a:ext cx="6343977" cy="1783172"/>
            <a:chOff x="2519840" y="5052074"/>
            <a:chExt cx="6343977" cy="17831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840" y="5052074"/>
              <a:ext cx="6343977" cy="1783172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6417733" y="6400799"/>
              <a:ext cx="1367367" cy="2127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03283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</a:t>
            </a:r>
            <a:r>
              <a:rPr lang="en-US" dirty="0" smtClean="0"/>
              <a:t>Route – Limitation or bug (1/1)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fr-FR" dirty="0" smtClean="0"/>
              <a:t>None</a:t>
            </a:r>
            <a:endParaRPr lang="fr-FR" sz="1600" i="1" dirty="0"/>
          </a:p>
          <a:p>
            <a:pPr marL="274200" lvl="1" indent="0">
              <a:buNone/>
            </a:pPr>
            <a:endParaRPr lang="fr-FR" dirty="0"/>
          </a:p>
        </p:txBody>
      </p:sp>
      <p:cxnSp>
        <p:nvCxnSpPr>
          <p:cNvPr id="17" name="Straight Connector 1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 flipH="1" flipV="1">
            <a:off x="9491557" y="1648441"/>
            <a:ext cx="2628112" cy="838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/>
          <p:cNvCxnSpPr>
            <a:endCxn id="3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36" name="Rounded Rectangle 3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Straight Connector 37"/>
          <p:cNvCxnSpPr>
            <a:endCxn id="4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9" name="Group 3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40" name="Rounded Rectangle 3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Connector 41"/>
          <p:cNvCxnSpPr>
            <a:endCxn id="4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3" name="Group 4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44" name="Rounded Rectangle 4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Straight Connector 45"/>
          <p:cNvCxnSpPr>
            <a:endCxn id="48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48" name="Rounded Rectangle 4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Elbow Connector 49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53" name="Straight Connector 52"/>
          <p:cNvCxnSpPr>
            <a:endCxn id="52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0250799" y="2526528"/>
            <a:ext cx="73376" cy="85126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808970" y="3377788"/>
            <a:ext cx="3151825" cy="5355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dgw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= 20.20.20.1</a:t>
            </a: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static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route = 30.30.30.0/24 via 20.20.20.2</a:t>
            </a: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59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TextBox 59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11583626" y="261257"/>
            <a:ext cx="0" cy="13955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11615612" y="924069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.2</a:t>
            </a:r>
          </a:p>
        </p:txBody>
      </p:sp>
      <p:pic>
        <p:nvPicPr>
          <p:cNvPr id="63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1276747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TextBox 63"/>
          <p:cNvSpPr txBox="1"/>
          <p:nvPr/>
        </p:nvSpPr>
        <p:spPr>
          <a:xfrm>
            <a:off x="11103490" y="40125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30.30.30.0/24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8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network and security services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>
                <a:solidFill>
                  <a:schemeClr val="bg2"/>
                </a:solidFill>
              </a:rPr>
              <a:t>L2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Switching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DHCP</a:t>
            </a:r>
          </a:p>
          <a:p>
            <a:r>
              <a:rPr lang="fr-FR" dirty="0"/>
              <a:t>L3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External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Network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Centralized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Logical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Routing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Distributed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Static</a:t>
            </a:r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Route</a:t>
            </a:r>
          </a:p>
          <a:p>
            <a:pPr lvl="1"/>
            <a:r>
              <a:rPr lang="fr-FR" dirty="0" err="1"/>
              <a:t>Floating</a:t>
            </a:r>
            <a:r>
              <a:rPr lang="fr-FR" dirty="0"/>
              <a:t> IP@</a:t>
            </a: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No-NAT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Security</a:t>
            </a:r>
          </a:p>
          <a:p>
            <a:pPr lvl="1"/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Firewalling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Port Security</a:t>
            </a:r>
          </a:p>
          <a:p>
            <a:r>
              <a:rPr lang="fr-F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Load </a:t>
            </a:r>
            <a:r>
              <a:rPr lang="fr-F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Balancing</a:t>
            </a:r>
            <a:endParaRPr lang="fr-F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fr-FR" dirty="0" err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Metadata</a:t>
            </a:r>
            <a:r>
              <a:rPr lang="fr-FR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Service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5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en-US" dirty="0" smtClean="0"/>
              <a:t>– OpenStack Configuration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Floating</a:t>
            </a:r>
            <a:r>
              <a:rPr lang="fr-FR" dirty="0" smtClean="0"/>
              <a:t> IP@</a:t>
            </a:r>
          </a:p>
          <a:p>
            <a:pPr marL="274200" lvl="1" indent="0">
              <a:buNone/>
            </a:pPr>
            <a:r>
              <a:rPr lang="fr-FR" i="1" dirty="0" smtClean="0"/>
              <a:t>Note: Works for LR </a:t>
            </a:r>
            <a:r>
              <a:rPr lang="fr-FR" i="1" dirty="0" err="1" smtClean="0"/>
              <a:t>Centralized</a:t>
            </a:r>
            <a:r>
              <a:rPr lang="fr-FR" i="1" dirty="0" smtClean="0"/>
              <a:t> + </a:t>
            </a:r>
            <a:r>
              <a:rPr lang="fr-FR" i="1" dirty="0" err="1" smtClean="0"/>
              <a:t>Distributed</a:t>
            </a:r>
            <a:endParaRPr lang="fr-FR" i="1" dirty="0" smtClean="0"/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/>
              <a:t>Under "Project </a:t>
            </a:r>
            <a:r>
              <a:rPr lang="fr-FR" dirty="0" smtClean="0"/>
              <a:t>– </a:t>
            </a:r>
            <a:r>
              <a:rPr lang="fr-FR" dirty="0" err="1" smtClean="0"/>
              <a:t>Compute</a:t>
            </a:r>
            <a:r>
              <a:rPr lang="fr-FR" dirty="0" smtClean="0"/>
              <a:t> – Instances", on Instance "More – </a:t>
            </a:r>
            <a:r>
              <a:rPr lang="fr-FR" dirty="0" err="1" smtClean="0"/>
              <a:t>Associate</a:t>
            </a:r>
            <a:r>
              <a:rPr lang="fr-FR" dirty="0" smtClean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IP"</a:t>
            </a:r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436788" y="153634"/>
            <a:ext cx="3299958" cy="2305193"/>
            <a:chOff x="7436788" y="153634"/>
            <a:chExt cx="3299958" cy="2305193"/>
          </a:xfrm>
        </p:grpSpPr>
        <p:sp>
          <p:nvSpPr>
            <p:cNvPr id="48" name="Rectangle 47"/>
            <p:cNvSpPr/>
            <p:nvPr/>
          </p:nvSpPr>
          <p:spPr>
            <a:xfrm>
              <a:off x="10033020" y="1796290"/>
              <a:ext cx="703726" cy="6625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9547458" y="428081"/>
              <a:ext cx="726632" cy="1248375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436788" y="153634"/>
              <a:ext cx="2351926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err="1" smtClean="0">
                  <a:solidFill>
                    <a:schemeClr val="tx2"/>
                  </a:solidFill>
                  <a:ea typeface="ＭＳ Ｐゴシック"/>
                </a:rPr>
                <a:t>Floating</a:t>
              </a: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 IP@: 20.20.20.x = VM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40021" y="2946112"/>
            <a:ext cx="6029242" cy="2157662"/>
            <a:chOff x="240021" y="2946112"/>
            <a:chExt cx="6029242" cy="215766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128" y="2949219"/>
              <a:ext cx="5652135" cy="2154555"/>
            </a:xfrm>
            <a:prstGeom prst="rect">
              <a:avLst/>
            </a:prstGeom>
          </p:spPr>
        </p:pic>
        <p:sp>
          <p:nvSpPr>
            <p:cNvPr id="47" name="Oval 46"/>
            <p:cNvSpPr/>
            <p:nvPr/>
          </p:nvSpPr>
          <p:spPr>
            <a:xfrm>
              <a:off x="240021" y="2946112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1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071604" y="3303956"/>
            <a:ext cx="6274987" cy="1712733"/>
            <a:chOff x="2451121" y="3303956"/>
            <a:chExt cx="6274987" cy="1712733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8228" y="3387914"/>
              <a:ext cx="5897880" cy="1628775"/>
            </a:xfrm>
            <a:prstGeom prst="rect">
              <a:avLst/>
            </a:prstGeom>
          </p:spPr>
        </p:pic>
        <p:sp>
          <p:nvSpPr>
            <p:cNvPr id="49" name="Oval 48"/>
            <p:cNvSpPr/>
            <p:nvPr/>
          </p:nvSpPr>
          <p:spPr>
            <a:xfrm>
              <a:off x="2451121" y="3303956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2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826923" y="3624840"/>
            <a:ext cx="6255767" cy="2680335"/>
            <a:chOff x="5206440" y="3624840"/>
            <a:chExt cx="6255767" cy="2680335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7187" y="3624840"/>
              <a:ext cx="5875020" cy="2680335"/>
            </a:xfrm>
            <a:prstGeom prst="rect">
              <a:avLst/>
            </a:prstGeom>
          </p:spPr>
        </p:pic>
        <p:sp>
          <p:nvSpPr>
            <p:cNvPr id="53" name="Oval 52"/>
            <p:cNvSpPr/>
            <p:nvPr/>
          </p:nvSpPr>
          <p:spPr>
            <a:xfrm>
              <a:off x="5206440" y="3705117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3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ounded Rectangle 170"/>
          <p:cNvSpPr/>
          <p:nvPr/>
        </p:nvSpPr>
        <p:spPr bwMode="auto">
          <a:xfrm>
            <a:off x="883817" y="3195048"/>
            <a:ext cx="9042194" cy="3209811"/>
          </a:xfrm>
          <a:prstGeom prst="roundRect">
            <a:avLst/>
          </a:prstGeom>
          <a:solidFill>
            <a:srgbClr val="FFE7E7">
              <a:alpha val="49804"/>
            </a:srgbClr>
          </a:solidFill>
          <a:ln w="19050">
            <a:solidFill>
              <a:schemeClr val="accent3"/>
            </a:solidFill>
            <a:round/>
            <a:headEnd/>
            <a:tailEnd/>
          </a:ln>
        </p:spPr>
        <p:txBody>
          <a:bodyPr wrap="none" lIns="0" tIns="0" rIns="0" bIns="0" rtlCol="0" anchor="ctr"/>
          <a:lstStyle/>
          <a:p>
            <a:pPr algn="ctr" defTabSz="914400"/>
            <a:endParaRPr lang="en-US" dirty="0" err="1">
              <a:solidFill>
                <a:srgbClr val="FFFFFF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961293" y="2842561"/>
            <a:ext cx="954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</a:t>
            </a:r>
            <a:endParaRPr lang="en-US" sz="1600" b="1" dirty="0" err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036" y="173591"/>
            <a:ext cx="10969943" cy="476044"/>
          </a:xfrm>
        </p:spPr>
        <p:txBody>
          <a:bodyPr/>
          <a:lstStyle/>
          <a:p>
            <a:r>
              <a:rPr lang="en-US" dirty="0" smtClean="0"/>
              <a:t>What are the Neutron services available in VIO with NSX-v? (4/4)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75475" y="823417"/>
            <a:ext cx="10745936" cy="5389326"/>
          </a:xfrm>
          <a:prstGeom prst="rect">
            <a:avLst/>
          </a:prstGeom>
        </p:spPr>
        <p:txBody>
          <a:bodyPr/>
          <a:lstStyle>
            <a:lvl1pPr marL="228500" indent="-228500" algn="l" defTabSz="9140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700" indent="-228500" algn="l" defTabSz="9140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9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2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6700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37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2201" indent="-182800" algn="l" defTabSz="9140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NSX-v offers </a:t>
            </a:r>
            <a:r>
              <a:rPr lang="en-US" b="1" dirty="0"/>
              <a:t>to VIO</a:t>
            </a:r>
          </a:p>
          <a:p>
            <a:pPr lvl="1"/>
            <a:r>
              <a:rPr lang="en-US" b="1" dirty="0" smtClean="0"/>
              <a:t>Meta-data service</a:t>
            </a:r>
          </a:p>
          <a:p>
            <a:pPr lvl="2"/>
            <a:r>
              <a:rPr lang="en-US" b="1" dirty="0"/>
              <a:t>allow instances to access instance-specific </a:t>
            </a:r>
            <a:r>
              <a:rPr lang="en-US" b="1" dirty="0" smtClean="0"/>
              <a:t>metadata,</a:t>
            </a:r>
          </a:p>
          <a:p>
            <a:pPr marL="548400" lvl="2" indent="0">
              <a:buNone/>
            </a:pPr>
            <a:r>
              <a:rPr lang="en-US" b="1" dirty="0" smtClean="0"/>
              <a:t>	such </a:t>
            </a:r>
            <a:r>
              <a:rPr lang="en-US" b="1" dirty="0"/>
              <a:t>as hostname</a:t>
            </a:r>
            <a:r>
              <a:rPr lang="en-US" b="1" dirty="0" smtClean="0"/>
              <a:t>, SSH key, DNS </a:t>
            </a:r>
            <a:r>
              <a:rPr lang="en-US" b="1" dirty="0"/>
              <a:t>info, </a:t>
            </a:r>
            <a:r>
              <a:rPr lang="en-US" b="1" dirty="0" err="1" smtClean="0"/>
              <a:t>etc</a:t>
            </a:r>
            <a:endParaRPr lang="en-US" b="1" dirty="0" smtClean="0"/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568070" y="3806492"/>
            <a:ext cx="0" cy="63119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3" name="Straight Connector 82"/>
          <p:cNvCxnSpPr/>
          <p:nvPr/>
        </p:nvCxnSpPr>
        <p:spPr bwMode="auto">
          <a:xfrm flipH="1">
            <a:off x="1739683" y="5458325"/>
            <a:ext cx="2536042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>
            <a:off x="3297599" y="5464875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136" y="5720885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0" name="Straight Connector 119"/>
          <p:cNvCxnSpPr>
            <a:endCxn id="86" idx="0"/>
          </p:cNvCxnSpPr>
          <p:nvPr/>
        </p:nvCxnSpPr>
        <p:spPr bwMode="auto">
          <a:xfrm>
            <a:off x="4005086" y="5458324"/>
            <a:ext cx="0" cy="26256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649" y="5724793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1722052" y="4991804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Web-Tier-01</a:t>
            </a:r>
          </a:p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10.0.1.0/24</a:t>
            </a:r>
            <a:endParaRPr lang="en-US" sz="1000" b="1" dirty="0" err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117101" y="6124119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08106" y="6125706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cxnSp>
        <p:nvCxnSpPr>
          <p:cNvPr id="125" name="Straight Connector 124"/>
          <p:cNvCxnSpPr/>
          <p:nvPr/>
        </p:nvCxnSpPr>
        <p:spPr bwMode="auto">
          <a:xfrm flipH="1" flipV="1">
            <a:off x="5007015" y="3796109"/>
            <a:ext cx="3770677" cy="22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TextBox 125"/>
          <p:cNvSpPr txBox="1"/>
          <p:nvPr/>
        </p:nvSpPr>
        <p:spPr>
          <a:xfrm>
            <a:off x="7583707" y="3344828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 err="1">
                <a:latin typeface="Arial"/>
                <a:ea typeface="ＭＳ Ｐゴシック"/>
              </a:rPr>
              <a:t>External</a:t>
            </a:r>
            <a:endParaRPr lang="fr-FR" sz="1000" b="1" dirty="0">
              <a:latin typeface="Arial"/>
              <a:ea typeface="ＭＳ Ｐゴシック"/>
            </a:endParaRPr>
          </a:p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000" b="1" dirty="0">
                <a:latin typeface="Arial"/>
                <a:ea typeface="ＭＳ Ｐゴシック"/>
              </a:rPr>
              <a:t>20.20.20.0/24</a:t>
            </a:r>
            <a:endParaRPr lang="en-US" sz="1000" b="1" dirty="0" err="1">
              <a:latin typeface="Arial"/>
              <a:ea typeface="ＭＳ Ｐゴシック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6268523" y="3275216"/>
            <a:ext cx="0" cy="53127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8" name="Straight Connector 127"/>
          <p:cNvCxnSpPr/>
          <p:nvPr/>
        </p:nvCxnSpPr>
        <p:spPr bwMode="auto">
          <a:xfrm flipH="1">
            <a:off x="3709563" y="4664091"/>
            <a:ext cx="1648733" cy="800784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/>
          <p:cNvCxnSpPr/>
          <p:nvPr/>
        </p:nvCxnSpPr>
        <p:spPr bwMode="auto">
          <a:xfrm flipH="1">
            <a:off x="4695389" y="5436571"/>
            <a:ext cx="2140739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0" name="Straight Connector 129"/>
          <p:cNvCxnSpPr/>
          <p:nvPr/>
        </p:nvCxnSpPr>
        <p:spPr bwMode="auto">
          <a:xfrm>
            <a:off x="5231274" y="5443121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TextBox 130"/>
          <p:cNvSpPr txBox="1"/>
          <p:nvPr/>
        </p:nvSpPr>
        <p:spPr>
          <a:xfrm>
            <a:off x="5909689" y="4956214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App-Tier-01</a:t>
            </a:r>
          </a:p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10.0.2.0/24</a:t>
            </a:r>
            <a:endParaRPr lang="en-US" sz="1000" b="1" dirty="0" err="1">
              <a:solidFill>
                <a:srgbClr val="F8981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050776" y="610236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pic>
        <p:nvPicPr>
          <p:cNvPr id="1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015" y="5713381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4" name="Straight Connector 133"/>
          <p:cNvCxnSpPr/>
          <p:nvPr/>
        </p:nvCxnSpPr>
        <p:spPr bwMode="auto">
          <a:xfrm flipH="1" flipV="1">
            <a:off x="5549888" y="4721114"/>
            <a:ext cx="256" cy="71545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TextBox 134"/>
          <p:cNvSpPr txBox="1"/>
          <p:nvPr/>
        </p:nvSpPr>
        <p:spPr>
          <a:xfrm>
            <a:off x="5040045" y="4484557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5230922" y="4716757"/>
            <a:ext cx="290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cxnSp>
        <p:nvCxnSpPr>
          <p:cNvPr id="137" name="Straight Connector 136"/>
          <p:cNvCxnSpPr/>
          <p:nvPr/>
        </p:nvCxnSpPr>
        <p:spPr bwMode="auto">
          <a:xfrm>
            <a:off x="5966940" y="5424118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F8981D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8" name="TextBox 137"/>
          <p:cNvSpPr txBox="1"/>
          <p:nvPr/>
        </p:nvSpPr>
        <p:spPr>
          <a:xfrm>
            <a:off x="5786442" y="6083362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681" y="5694378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2733344" y="5450505"/>
            <a:ext cx="5696308" cy="286978"/>
            <a:chOff x="2733344" y="5450505"/>
            <a:chExt cx="5696308" cy="286978"/>
          </a:xfrm>
        </p:grpSpPr>
        <p:sp>
          <p:nvSpPr>
            <p:cNvPr id="79" name="TextBox 78"/>
            <p:cNvSpPr txBox="1"/>
            <p:nvPr/>
          </p:nvSpPr>
          <p:spPr>
            <a:xfrm>
              <a:off x="2733344" y="5491262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web-01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32507" y="5485373"/>
              <a:ext cx="6174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web-02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65415" y="5469508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App-01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401081" y="5450505"/>
              <a:ext cx="619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rgbClr val="F898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App-02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7139026" y="5470233"/>
              <a:ext cx="5549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DB-01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7874692" y="5451230"/>
              <a:ext cx="55496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fr-FR" sz="1000" b="1" dirty="0">
                  <a:solidFill>
                    <a:schemeClr val="accent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DB-02</a:t>
              </a:r>
            </a:p>
          </p:txBody>
        </p:sp>
      </p:grpSp>
      <p:cxnSp>
        <p:nvCxnSpPr>
          <p:cNvPr id="142" name="Straight Connector 141"/>
          <p:cNvCxnSpPr/>
          <p:nvPr/>
        </p:nvCxnSpPr>
        <p:spPr bwMode="auto">
          <a:xfrm flipH="1">
            <a:off x="7104880" y="5437296"/>
            <a:ext cx="2446994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7640765" y="5443846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4" name="TextBox 143"/>
          <p:cNvSpPr txBox="1"/>
          <p:nvPr/>
        </p:nvSpPr>
        <p:spPr>
          <a:xfrm>
            <a:off x="8649192" y="4956939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DB-Tier-01</a:t>
            </a:r>
          </a:p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10.0.3.0/24</a:t>
            </a:r>
            <a:endParaRPr lang="en-US" sz="1000" b="1" dirty="0" err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5" name="Straight Connector 144"/>
          <p:cNvCxnSpPr/>
          <p:nvPr/>
        </p:nvCxnSpPr>
        <p:spPr bwMode="auto">
          <a:xfrm flipH="1" flipV="1">
            <a:off x="5709399" y="4664091"/>
            <a:ext cx="2166451" cy="773265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6" name="TextBox 145"/>
          <p:cNvSpPr txBox="1"/>
          <p:nvPr/>
        </p:nvSpPr>
        <p:spPr>
          <a:xfrm flipH="1">
            <a:off x="5786442" y="4452631"/>
            <a:ext cx="345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376431" y="5424843"/>
            <a:ext cx="0" cy="460002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4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162" y="57692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488" y="5769229"/>
            <a:ext cx="469900" cy="40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0" name="TextBox 149"/>
          <p:cNvSpPr txBox="1"/>
          <p:nvPr/>
        </p:nvSpPr>
        <p:spPr>
          <a:xfrm>
            <a:off x="7474287" y="6158638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.11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8209953" y="6139635"/>
            <a:ext cx="360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.12</a:t>
            </a:r>
          </a:p>
        </p:txBody>
      </p:sp>
      <p:pic>
        <p:nvPicPr>
          <p:cNvPr id="152" name="NSX Router Blu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475" y="4160921"/>
            <a:ext cx="660649" cy="660649"/>
          </a:xfrm>
          <a:prstGeom prst="rect">
            <a:avLst/>
          </a:prstGeom>
        </p:spPr>
      </p:pic>
      <p:grpSp>
        <p:nvGrpSpPr>
          <p:cNvPr id="153" name="Group 152"/>
          <p:cNvGrpSpPr/>
          <p:nvPr/>
        </p:nvGrpSpPr>
        <p:grpSpPr>
          <a:xfrm>
            <a:off x="10251606" y="3481777"/>
            <a:ext cx="1295400" cy="506860"/>
            <a:chOff x="6323012" y="5257800"/>
            <a:chExt cx="1295400" cy="506860"/>
          </a:xfrm>
        </p:grpSpPr>
        <p:grpSp>
          <p:nvGrpSpPr>
            <p:cNvPr id="154" name="Group 153"/>
            <p:cNvGrpSpPr/>
            <p:nvPr/>
          </p:nvGrpSpPr>
          <p:grpSpPr>
            <a:xfrm>
              <a:off x="6323012" y="5257800"/>
              <a:ext cx="1295400" cy="228600"/>
              <a:chOff x="150812" y="1447800"/>
              <a:chExt cx="1295400" cy="228600"/>
            </a:xfrm>
          </p:grpSpPr>
          <p:cxnSp>
            <p:nvCxnSpPr>
              <p:cNvPr id="158" name="Straight Connector 157"/>
              <p:cNvCxnSpPr/>
              <p:nvPr/>
            </p:nvCxnSpPr>
            <p:spPr>
              <a:xfrm flipH="1">
                <a:off x="150812" y="152400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TextBox 158"/>
              <p:cNvSpPr txBox="1"/>
              <p:nvPr/>
            </p:nvSpPr>
            <p:spPr>
              <a:xfrm>
                <a:off x="760412" y="144780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VLAN</a:t>
                </a:r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6323012" y="5536060"/>
              <a:ext cx="1295400" cy="228600"/>
              <a:chOff x="150812" y="1345060"/>
              <a:chExt cx="1295400" cy="228600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 flipH="1">
                <a:off x="150812" y="1421260"/>
                <a:ext cx="457199" cy="0"/>
              </a:xfrm>
              <a:prstGeom prst="line">
                <a:avLst/>
              </a:prstGeom>
              <a:ln w="19050">
                <a:solidFill>
                  <a:schemeClr val="tx2"/>
                </a:solidFill>
                <a:prstDash val="sysDash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/>
              <p:cNvSpPr txBox="1"/>
              <p:nvPr/>
            </p:nvSpPr>
            <p:spPr>
              <a:xfrm>
                <a:off x="760412" y="1345060"/>
                <a:ext cx="685800" cy="228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lnSpc>
                    <a:spcPct val="90000"/>
                  </a:lnSpc>
                </a:pPr>
                <a:r>
                  <a:rPr lang="en-US" sz="1400" dirty="0">
                    <a:solidFill>
                      <a:schemeClr val="tx2"/>
                    </a:solidFill>
                  </a:rPr>
                  <a:t>VXLAN</a:t>
                </a:r>
              </a:p>
            </p:txBody>
          </p:sp>
        </p:grpSp>
      </p:grpSp>
      <p:sp>
        <p:nvSpPr>
          <p:cNvPr id="160" name="TextBox 159"/>
          <p:cNvSpPr txBox="1"/>
          <p:nvPr/>
        </p:nvSpPr>
        <p:spPr>
          <a:xfrm>
            <a:off x="2513919" y="5812119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4459357" y="5810510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rgbClr val="F8981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594141" y="583714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err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dgw</a:t>
            </a:r>
            <a:r>
              <a:rPr lang="fr-FR" sz="10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=.1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91125" y="5340558"/>
            <a:ext cx="5276203" cy="208771"/>
            <a:chOff x="3191125" y="5340558"/>
            <a:chExt cx="5276203" cy="208771"/>
          </a:xfrm>
        </p:grpSpPr>
        <p:pic>
          <p:nvPicPr>
            <p:cNvPr id="163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125" y="5346094"/>
              <a:ext cx="191305" cy="191305"/>
            </a:xfrm>
            <a:prstGeom prst="rect">
              <a:avLst/>
            </a:prstGeom>
          </p:spPr>
        </p:pic>
        <p:pic>
          <p:nvPicPr>
            <p:cNvPr id="164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842" y="5349461"/>
              <a:ext cx="191305" cy="191305"/>
            </a:xfrm>
            <a:prstGeom prst="rect">
              <a:avLst/>
            </a:prstGeom>
          </p:spPr>
        </p:pic>
        <p:pic>
          <p:nvPicPr>
            <p:cNvPr id="165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294" y="5340558"/>
              <a:ext cx="191305" cy="191305"/>
            </a:xfrm>
            <a:prstGeom prst="rect">
              <a:avLst/>
            </a:prstGeom>
          </p:spPr>
        </p:pic>
        <p:pic>
          <p:nvPicPr>
            <p:cNvPr id="166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9011" y="5343925"/>
              <a:ext cx="191305" cy="191305"/>
            </a:xfrm>
            <a:prstGeom prst="rect">
              <a:avLst/>
            </a:prstGeom>
          </p:spPr>
        </p:pic>
        <p:pic>
          <p:nvPicPr>
            <p:cNvPr id="167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6306" y="5354657"/>
              <a:ext cx="191305" cy="191305"/>
            </a:xfrm>
            <a:prstGeom prst="rect">
              <a:avLst/>
            </a:prstGeom>
          </p:spPr>
        </p:pic>
        <p:pic>
          <p:nvPicPr>
            <p:cNvPr id="168" name="NSX vSwitch Orange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6023" y="5358024"/>
              <a:ext cx="191305" cy="191305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8556876" y="1125979"/>
            <a:ext cx="2849960" cy="923415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And all configurable from standard OpenStack API !</a:t>
            </a:r>
          </a:p>
        </p:txBody>
      </p:sp>
      <p:pic>
        <p:nvPicPr>
          <p:cNvPr id="66" name="NSX Control Plane Node Gre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50" y="1499032"/>
            <a:ext cx="705803" cy="70580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3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en-US" dirty="0" smtClean="0"/>
              <a:t>– OpenStack Configuration (1/3)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a </a:t>
            </a:r>
            <a:r>
              <a:rPr lang="fr-FR" dirty="0" err="1" smtClean="0"/>
              <a:t>Floating</a:t>
            </a:r>
            <a:r>
              <a:rPr lang="fr-FR" dirty="0" smtClean="0"/>
              <a:t> IP@</a:t>
            </a:r>
          </a:p>
          <a:p>
            <a:pPr marL="274200" lvl="1" indent="0">
              <a:buNone/>
            </a:pPr>
            <a:r>
              <a:rPr lang="fr-FR" i="1" dirty="0" smtClean="0"/>
              <a:t>Note: Works for LR </a:t>
            </a:r>
            <a:r>
              <a:rPr lang="fr-FR" i="1" dirty="0" err="1" smtClean="0"/>
              <a:t>Centralized</a:t>
            </a:r>
            <a:r>
              <a:rPr lang="fr-FR" i="1" dirty="0" smtClean="0"/>
              <a:t> + </a:t>
            </a:r>
            <a:r>
              <a:rPr lang="fr-FR" i="1" dirty="0" err="1" smtClean="0"/>
              <a:t>Distributed</a:t>
            </a:r>
            <a:endParaRPr lang="fr-FR" i="1" dirty="0" smtClean="0"/>
          </a:p>
          <a:p>
            <a:pPr lvl="1"/>
            <a:r>
              <a:rPr lang="fr-FR" dirty="0"/>
              <a:t>Horizon (UI</a:t>
            </a:r>
            <a:r>
              <a:rPr lang="fr-FR" dirty="0" smtClean="0"/>
              <a:t>)</a:t>
            </a:r>
          </a:p>
          <a:p>
            <a:pPr marL="548400" lvl="2" indent="0">
              <a:buNone/>
            </a:pPr>
            <a:r>
              <a:rPr lang="fr-FR" dirty="0"/>
              <a:t>Under "Project </a:t>
            </a:r>
            <a:r>
              <a:rPr lang="fr-FR" dirty="0" smtClean="0"/>
              <a:t>– </a:t>
            </a:r>
            <a:r>
              <a:rPr lang="fr-FR" dirty="0" err="1" smtClean="0"/>
              <a:t>Compute</a:t>
            </a:r>
            <a:r>
              <a:rPr lang="fr-FR" dirty="0" smtClean="0"/>
              <a:t> – Instances", on Instance "More – </a:t>
            </a:r>
            <a:r>
              <a:rPr lang="fr-FR" dirty="0" err="1" smtClean="0"/>
              <a:t>Associate</a:t>
            </a:r>
            <a:r>
              <a:rPr lang="fr-FR" dirty="0" smtClean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IP"</a:t>
            </a:r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</p:txBody>
      </p:sp>
      <p:cxnSp>
        <p:nvCxnSpPr>
          <p:cNvPr id="7" name="Straight Connector 6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/>
          <p:cNvCxnSpPr>
            <a:endCxn id="16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5" name="Group 14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16" name="Rounded Rectangle 1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8" name="Straight Connector 17"/>
          <p:cNvCxnSpPr>
            <a:endCxn id="20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20" name="Rounded Rectangle 1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/>
          <p:cNvCxnSpPr>
            <a:endCxn id="24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3" name="Group 22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24" name="Rounded Rectangle 2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28" name="Straight Connector 27"/>
          <p:cNvCxnSpPr>
            <a:endCxn id="3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0" name="Group 2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31" name="Rounded Rectangle 3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Elbow Connector 33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33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8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7436788" y="153634"/>
            <a:ext cx="3299958" cy="2305193"/>
            <a:chOff x="7436788" y="153634"/>
            <a:chExt cx="3299958" cy="2305193"/>
          </a:xfrm>
        </p:grpSpPr>
        <p:sp>
          <p:nvSpPr>
            <p:cNvPr id="48" name="Rectangle 47"/>
            <p:cNvSpPr/>
            <p:nvPr/>
          </p:nvSpPr>
          <p:spPr>
            <a:xfrm>
              <a:off x="10033020" y="1796290"/>
              <a:ext cx="703726" cy="6625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9547458" y="428081"/>
              <a:ext cx="726632" cy="1248375"/>
            </a:xfrm>
            <a:prstGeom prst="straightConnector1">
              <a:avLst/>
            </a:prstGeom>
            <a:ln w="19050">
              <a:solidFill>
                <a:srgbClr val="FF0000"/>
              </a:solidFill>
              <a:miter lim="800000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7436788" y="153634"/>
              <a:ext cx="2351926" cy="27699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40000"/>
                </a:spcAft>
              </a:pPr>
              <a:r>
                <a:rPr lang="fr-FR" sz="1200" b="1" dirty="0" err="1" smtClean="0">
                  <a:solidFill>
                    <a:schemeClr val="tx2"/>
                  </a:solidFill>
                  <a:ea typeface="ＭＳ Ｐゴシック"/>
                </a:rPr>
                <a:t>Floating</a:t>
              </a:r>
              <a:r>
                <a:rPr lang="fr-FR" sz="1200" b="1" dirty="0" smtClean="0">
                  <a:solidFill>
                    <a:schemeClr val="tx2"/>
                  </a:solidFill>
                  <a:ea typeface="ＭＳ Ｐゴシック"/>
                </a:rPr>
                <a:t> IP@: 20.20.20.x = VM</a:t>
              </a:r>
            </a:p>
          </p:txBody>
        </p:sp>
      </p:grpSp>
      <p:cxnSp>
        <p:nvCxnSpPr>
          <p:cNvPr id="50" name="Straight Arrow Connector 49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90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74799" y="2830351"/>
            <a:ext cx="3436186" cy="2331840"/>
            <a:chOff x="574799" y="2830351"/>
            <a:chExt cx="3436186" cy="233184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434" y="2830351"/>
              <a:ext cx="3120551" cy="2331840"/>
            </a:xfrm>
            <a:prstGeom prst="rect">
              <a:avLst/>
            </a:prstGeom>
          </p:spPr>
        </p:pic>
        <p:sp>
          <p:nvSpPr>
            <p:cNvPr id="58" name="Oval 57"/>
            <p:cNvSpPr/>
            <p:nvPr/>
          </p:nvSpPr>
          <p:spPr>
            <a:xfrm>
              <a:off x="574799" y="3391783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1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08301" y="4152900"/>
              <a:ext cx="246149" cy="2681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731375" y="3358901"/>
            <a:ext cx="6496064" cy="2177527"/>
            <a:chOff x="3731375" y="3358901"/>
            <a:chExt cx="6496064" cy="21775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4922" y="3358901"/>
              <a:ext cx="6172517" cy="2177527"/>
            </a:xfrm>
            <a:prstGeom prst="rect">
              <a:avLst/>
            </a:prstGeom>
          </p:spPr>
        </p:pic>
        <p:sp>
          <p:nvSpPr>
            <p:cNvPr id="59" name="Oval 58"/>
            <p:cNvSpPr/>
            <p:nvPr/>
          </p:nvSpPr>
          <p:spPr>
            <a:xfrm>
              <a:off x="3731375" y="3456835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rgbClr val="FF0000"/>
                  </a:solidFill>
                </a:rPr>
                <a:t>2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87633" y="4254026"/>
              <a:ext cx="850194" cy="2662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368914" y="3342663"/>
            <a:ext cx="5790877" cy="2931946"/>
            <a:chOff x="6368914" y="3342663"/>
            <a:chExt cx="5790877" cy="293194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613" r="11114"/>
            <a:stretch/>
          </p:blipFill>
          <p:spPr>
            <a:xfrm>
              <a:off x="6673391" y="3342663"/>
              <a:ext cx="5486400" cy="2931946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6368914" y="3428598"/>
              <a:ext cx="365760" cy="35784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FF0000"/>
                  </a:solidFill>
                </a:rPr>
                <a:t>3</a:t>
              </a:r>
              <a:endParaRPr lang="en-US" dirty="0" smtClean="0">
                <a:solidFill>
                  <a:srgbClr val="FF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824794" y="4678322"/>
              <a:ext cx="883862" cy="2387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824793" y="5297693"/>
              <a:ext cx="1585957" cy="2549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78516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OpenStack Configuration (2/3)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Floating</a:t>
            </a:r>
            <a:r>
              <a:rPr lang="fr-FR" dirty="0"/>
              <a:t> IP@</a:t>
            </a:r>
          </a:p>
          <a:p>
            <a:pPr marL="274200" lvl="1" indent="0">
              <a:buNone/>
            </a:pPr>
            <a:r>
              <a:rPr lang="fr-FR" i="1" dirty="0" smtClean="0"/>
              <a:t>Note</a:t>
            </a:r>
            <a:r>
              <a:rPr lang="fr-FR" i="1" dirty="0"/>
              <a:t>: Works for LR </a:t>
            </a:r>
            <a:r>
              <a:rPr lang="fr-FR" i="1" dirty="0" err="1"/>
              <a:t>Centralized</a:t>
            </a:r>
            <a:r>
              <a:rPr lang="fr-FR" i="1" dirty="0"/>
              <a:t> + </a:t>
            </a:r>
            <a:r>
              <a:rPr lang="fr-FR" i="1" dirty="0" err="1"/>
              <a:t>Distributed</a:t>
            </a:r>
            <a:endParaRPr lang="fr-FR" i="1" dirty="0"/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marL="548400" lvl="2" indent="0">
              <a:buNone/>
            </a:pPr>
            <a:r>
              <a:rPr lang="fr-FR" dirty="0" err="1"/>
              <a:t>From</a:t>
            </a:r>
            <a:r>
              <a:rPr lang="fr-FR" dirty="0"/>
              <a:t> VIO </a:t>
            </a:r>
            <a:r>
              <a:rPr lang="fr-FR" dirty="0" smtClean="0"/>
              <a:t>Controller </a:t>
            </a:r>
            <a:r>
              <a:rPr lang="fr-FR" dirty="0"/>
              <a:t>(how to </a:t>
            </a:r>
            <a:r>
              <a:rPr lang="fr-FR" dirty="0" err="1"/>
              <a:t>access</a:t>
            </a:r>
            <a:r>
              <a:rPr lang="fr-FR" dirty="0"/>
              <a:t> the VIO Controller in the Notes)</a:t>
            </a:r>
          </a:p>
          <a:p>
            <a:pPr lvl="2"/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VIP</a:t>
            </a:r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1486728" y="3076405"/>
            <a:ext cx="9650694" cy="3739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net-external-list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+--------------------------------------+--------------+---------------------------------------+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        | subnets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+--------------------------------------+--------------+---------------------------------------+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5f4a2f7a-b888-4d99-8089-ed2f93178476 | External-102 | 2b7afa0f-0db3-4b50-9880-1e70d11f0578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ccee6823-360d-43d7-99b0-a7e22b82433f | External-101 | e303cc61-40be-4fcf-a241-9780fb9c6a3c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+--------------------------------------+--------------+---------------------------------------+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</a:t>
            </a:r>
            <a:r>
              <a:rPr lang="en-US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floatingip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-create External-101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Created a new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floatingip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Field               | Value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fixed_ip_address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floating_ip_address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20.20.20.105      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floating_network_id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ccee6823-360d-43d7-99b0-a7e22b82433f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1a3279e7-878d-4d6d-822c-58039c0dfad2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router_id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    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status              | DOWN   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tenant_id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| 40e97bec2b06462098b241f04a224167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+---------------------+--------------------------------------+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>
            <a:endCxn id="52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2" name="Rounded Rectangle 5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97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97" name="Rounded Rectangle 9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Straight Connector 98"/>
          <p:cNvCxnSpPr>
            <a:endCxn id="10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0" name="Group 9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01" name="Rounded Rectangle 10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Elbow Connector 102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06" name="Straight Connector 105"/>
          <p:cNvCxnSpPr>
            <a:endCxn id="105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Rectangle 106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0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Box 11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sp>
        <p:nvSpPr>
          <p:cNvPr id="114" name="Oval 113"/>
          <p:cNvSpPr/>
          <p:nvPr/>
        </p:nvSpPr>
        <p:spPr>
          <a:xfrm>
            <a:off x="655432" y="2711469"/>
            <a:ext cx="365760" cy="35784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10.1.1.4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20.20.20.114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OpenStack Configuration (3/3)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656" y="1425527"/>
            <a:ext cx="10969943" cy="4648200"/>
          </a:xfrm>
        </p:spPr>
        <p:txBody>
          <a:bodyPr/>
          <a:lstStyle/>
          <a:p>
            <a:r>
              <a:rPr lang="fr-FR" dirty="0" err="1"/>
              <a:t>Create</a:t>
            </a:r>
            <a:r>
              <a:rPr lang="fr-FR" dirty="0"/>
              <a:t> a </a:t>
            </a:r>
            <a:r>
              <a:rPr lang="fr-FR" dirty="0" err="1"/>
              <a:t>Floating</a:t>
            </a:r>
            <a:r>
              <a:rPr lang="fr-FR" dirty="0"/>
              <a:t> IP@</a:t>
            </a:r>
          </a:p>
          <a:p>
            <a:pPr lvl="1"/>
            <a:r>
              <a:rPr lang="fr-FR" dirty="0" smtClean="0"/>
              <a:t>CLI </a:t>
            </a:r>
            <a:r>
              <a:rPr lang="fr-FR" dirty="0"/>
              <a:t>(API)</a:t>
            </a:r>
          </a:p>
          <a:p>
            <a:pPr lvl="2"/>
            <a:r>
              <a:rPr lang="fr-FR" dirty="0" err="1" smtClean="0"/>
              <a:t>Associate</a:t>
            </a:r>
            <a:r>
              <a:rPr lang="fr-FR" dirty="0" smtClean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VIP to VM</a:t>
            </a: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776900" lvl="3" indent="0">
              <a:buNone/>
            </a:pPr>
            <a:endParaRPr lang="fr-FR" dirty="0"/>
          </a:p>
          <a:p>
            <a:pPr marL="776900" lvl="3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400880" y="2643703"/>
            <a:ext cx="11518979" cy="26622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en-U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port-list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name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|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0a2106e5-6a39-484b-b202-41b3b0b9f363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| fa:16:3e:5b:65:b3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10.1.1.4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36e5a962-d5b1-41ed-b029-4d3c303eb9fe |      | fa:16:3e:6d:fe:6b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"10.1.2.3"}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785cfa07-4744-4881-a001-cd859f69fb00 |      | fa:16:3e:64:f6:9b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"10.1.2.4"}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80e0829d-8a5f-43f9-b73b-6d99ee244716 |      | fa:16:3e:8d:32:bc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"10.1.1.1"}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9962e1ef-27f4-4f14-b79b-babe715fab0a |      | fa:16:3e:58:28:95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"10.1.2.2"}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a8169d59-8b76-4c02-a45f-83d7c738f487 |      | fa:16:3e:f2:e7:5e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"10.1.1.3"}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d6290e64-1c9e-4aae-979c-354c925cc579 |      | fa:16:3e:47:6e:59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"a8175a61-9162-4253-971d-9e675aba3cbf",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"10.1.1.2"}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| d7a4ac97-95b6-406f-b84e-0caf12eaf183 |      | fa:16:3e:9c:ae:70 | {"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subnet_id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"d7eb0562-95d9-42ab-99b7-cfb40519b45c", "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"10.1.2.1"} |</a:t>
            </a:r>
          </a:p>
          <a:p>
            <a:pPr marL="91400" lvl="1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+--------------------------------------+------+-------------------+---------------------------------------------------------------------------------+ </a:t>
            </a:r>
            <a:r>
              <a:rPr lang="pt-BR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:~# 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floatingip-associate 1a3279e7-878d-4d6d-822c-58039c0dfad2 0a2106e5-6a39-484b-b202-41b3b0b9f363 </a:t>
            </a:r>
            <a:endParaRPr lang="pt-BR" sz="14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00" lvl="1"/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Associated floating IP 1a3279e7-878d-4d6d-822c-58039c0dfad2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>
            <a:endCxn id="52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1" name="Group 50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2" name="Rounded Rectangle 5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Straight Connector 53"/>
          <p:cNvCxnSpPr>
            <a:endCxn id="56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Group 54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6" name="Rounded Rectangle 55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85" name="Straight Connector 84"/>
          <p:cNvCxnSpPr>
            <a:endCxn id="97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97" name="Rounded Rectangle 9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Straight Connector 98"/>
          <p:cNvCxnSpPr>
            <a:endCxn id="10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0" name="Group 9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01" name="Rounded Rectangle 10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Elbow Connector 102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06" name="Straight Connector 105"/>
          <p:cNvCxnSpPr>
            <a:endCxn id="105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Rectangle 106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0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Box 11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sp>
        <p:nvSpPr>
          <p:cNvPr id="41" name="Oval 40"/>
          <p:cNvSpPr/>
          <p:nvPr/>
        </p:nvSpPr>
        <p:spPr>
          <a:xfrm>
            <a:off x="655432" y="2050164"/>
            <a:ext cx="365760" cy="357844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10.1.1.4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20.20.20.114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-1" b="735"/>
          <a:stretch/>
        </p:blipFill>
        <p:spPr>
          <a:xfrm>
            <a:off x="3058125" y="2156277"/>
            <a:ext cx="4998024" cy="46634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OpenStack Validation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Visualize</a:t>
            </a:r>
            <a:r>
              <a:rPr lang="fr-FR" dirty="0" smtClean="0"/>
              <a:t> in </a:t>
            </a:r>
            <a:r>
              <a:rPr lang="fr-FR" dirty="0" err="1" smtClean="0"/>
              <a:t>OpenStack</a:t>
            </a:r>
            <a:r>
              <a:rPr lang="fr-FR" dirty="0" smtClean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</a:t>
            </a:r>
          </a:p>
          <a:p>
            <a:pPr lvl="1"/>
            <a:r>
              <a:rPr lang="fr-FR" dirty="0" smtClean="0"/>
              <a:t>Horizon (UI)</a:t>
            </a:r>
          </a:p>
          <a:p>
            <a:pPr marL="548400" lvl="2" indent="0">
              <a:buNone/>
            </a:pPr>
            <a:r>
              <a:rPr lang="fr-FR" dirty="0"/>
              <a:t>Under "Project </a:t>
            </a:r>
            <a:r>
              <a:rPr lang="fr-FR" dirty="0" smtClean="0"/>
              <a:t>– </a:t>
            </a:r>
            <a:r>
              <a:rPr lang="fr-FR" dirty="0" err="1" smtClean="0"/>
              <a:t>Compute</a:t>
            </a:r>
            <a:r>
              <a:rPr lang="fr-FR" dirty="0" smtClean="0"/>
              <a:t> – Instances"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/>
          <p:cNvCxnSpPr>
            <a:endCxn id="89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8" name="Group 87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89" name="Rounded Rectangle 8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1" name="Straight Connector 90"/>
          <p:cNvCxnSpPr>
            <a:endCxn id="93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2" name="Group 91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93" name="Rounded Rectangle 9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5" name="Straight Connector 94"/>
          <p:cNvCxnSpPr>
            <a:endCxn id="97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6" name="Group 95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97" name="Rounded Rectangle 9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Straight Connector 98"/>
          <p:cNvCxnSpPr>
            <a:endCxn id="101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0" name="Group 99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101" name="Rounded Rectangle 10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3" name="Elbow Connector 102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106" name="Straight Connector 105"/>
          <p:cNvCxnSpPr>
            <a:endCxn id="105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" name="Rectangle 106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08" name="Straight Connector 10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9" name="TextBox 10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0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" name="TextBox 11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93</a:t>
            </a:fld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966437" y="5688532"/>
            <a:ext cx="709743" cy="237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4966437" y="6595772"/>
            <a:ext cx="709743" cy="237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4283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OpenStack Validation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Visualize</a:t>
            </a:r>
            <a:r>
              <a:rPr lang="fr-FR" dirty="0"/>
              <a:t> in </a:t>
            </a:r>
            <a:r>
              <a:rPr lang="fr-FR" dirty="0" err="1"/>
              <a:t>OpenStack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</a:t>
            </a:r>
          </a:p>
          <a:p>
            <a:pPr lvl="1"/>
            <a:r>
              <a:rPr lang="fr-FR" dirty="0" smtClean="0"/>
              <a:t>CLI (API)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96694" y="3039673"/>
            <a:ext cx="7496505" cy="32204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91400" lvl="1"/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neutron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floatingip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-list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fixed_ip_address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floating_ip_address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port_id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+--------------------------------------+------------------+---------------------+--------------------------------------+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1a3279e7-878d-4d6d-822c-58039c0dfad2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10.1.1.4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</a:t>
            </a:r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20.20.20.105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|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0a2106e5-6a39-484b-b202-41b3b0b9f363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37a886a5-430c-4a7b-a94d-8ecedf224386 | </a:t>
            </a: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10.1.1.3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| </a:t>
            </a:r>
            <a:r>
              <a:rPr lang="en-US" sz="1100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20.20.20.104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a8169d59-8b76-4c02-a45f-83d7c738f487 |</a:t>
            </a:r>
          </a:p>
          <a:p>
            <a:pPr marL="91400" lvl="1"/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+--------------------------------------+------------------+---------------------+--------------------------------------+</a:t>
            </a:r>
          </a:p>
        </p:txBody>
      </p:sp>
      <p:cxnSp>
        <p:nvCxnSpPr>
          <p:cNvPr id="53" name="Straight Connector 52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Straight Connector 66"/>
          <p:cNvCxnSpPr>
            <a:endCxn id="69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8" name="Group 67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9" name="Rounded Rectangle 68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70"/>
          <p:cNvCxnSpPr>
            <a:endCxn id="73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2" name="Group 71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73" name="Rounded Rectangle 7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75" name="Elbow Connector 74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NSX Router Blu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8" name="Straight Connector 77"/>
          <p:cNvCxnSpPr>
            <a:endCxn id="77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98" name="Straight Connector 97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00" name="Picture 37"/>
          <p:cNvPicPr>
            <a:picLocks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" name="TextBox 100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What happens in the backend (1/5)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Case1: LR </a:t>
            </a:r>
            <a:r>
              <a:rPr lang="fr-FR" dirty="0" err="1"/>
              <a:t>Centralized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err="1"/>
              <a:t>with</a:t>
            </a:r>
            <a:r>
              <a:rPr lang="fr-FR" sz="1600" dirty="0"/>
              <a:t> SNAT </a:t>
            </a:r>
            <a:r>
              <a:rPr lang="fr-FR" sz="1600" dirty="0" smtClean="0"/>
              <a:t>+ DNAT </a:t>
            </a:r>
            <a:r>
              <a:rPr lang="fr-FR" sz="1600" dirty="0" err="1" smtClean="0"/>
              <a:t>rules</a:t>
            </a:r>
            <a:r>
              <a:rPr lang="fr-FR" sz="1600" dirty="0" smtClean="0"/>
              <a:t> </a:t>
            </a:r>
            <a:r>
              <a:rPr lang="fr-FR" sz="1600" dirty="0"/>
              <a:t>for "</a:t>
            </a:r>
            <a:r>
              <a:rPr lang="fr-FR" sz="1600" dirty="0" smtClean="0"/>
              <a:t>South/</a:t>
            </a:r>
            <a:r>
              <a:rPr lang="fr-FR" sz="1600" dirty="0" err="1" smtClean="0"/>
              <a:t>North</a:t>
            </a:r>
            <a:r>
              <a:rPr lang="fr-FR" sz="1600" dirty="0" smtClean="0"/>
              <a:t>" and "</a:t>
            </a:r>
            <a:r>
              <a:rPr lang="fr-FR" sz="1600" dirty="0" err="1" smtClean="0"/>
              <a:t>North</a:t>
            </a:r>
            <a:r>
              <a:rPr lang="fr-FR" sz="1600" dirty="0" smtClean="0"/>
              <a:t>/South"</a:t>
            </a:r>
            <a:endParaRPr lang="fr-FR" sz="1600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45" name="Straight Connector 44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>
            <a:endCxn id="53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3" name="Rounded Rectangle 5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Straight Connector 54"/>
          <p:cNvCxnSpPr>
            <a:endCxn id="57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7" name="Rounded Rectangle 5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Elbow Connector 66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0" name="Straight Connector 69"/>
          <p:cNvCxnSpPr>
            <a:endCxn id="69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sp>
        <p:nvSpPr>
          <p:cNvPr id="81" name="Oval 8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529" y="3336857"/>
            <a:ext cx="8187159" cy="282907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983026" y="4890299"/>
            <a:ext cx="4125803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80" name="Rectangle 79"/>
          <p:cNvSpPr/>
          <p:nvPr/>
        </p:nvSpPr>
        <p:spPr>
          <a:xfrm>
            <a:off x="3983026" y="5325484"/>
            <a:ext cx="4125803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477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What happens in the backend (2/5)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Case1: LR </a:t>
            </a:r>
            <a:r>
              <a:rPr lang="fr-FR" dirty="0" err="1"/>
              <a:t>Centralized</a:t>
            </a:r>
            <a:r>
              <a:rPr lang="fr-FR" dirty="0"/>
              <a:t> router </a:t>
            </a:r>
            <a:endParaRPr lang="fr-FR" dirty="0" smtClean="0"/>
          </a:p>
          <a:p>
            <a:pPr lvl="2"/>
            <a:r>
              <a:rPr lang="fr-FR" dirty="0" smtClean="0"/>
              <a:t>The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updated</a:t>
            </a: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Under "NSX – NSX </a:t>
            </a:r>
            <a:r>
              <a:rPr lang="fr-FR" dirty="0" err="1" smtClean="0"/>
              <a:t>Edges</a:t>
            </a:r>
            <a:r>
              <a:rPr lang="fr-FR" dirty="0" smtClean="0"/>
              <a:t>"</a:t>
            </a:r>
          </a:p>
          <a:p>
            <a:pPr lvl="3"/>
            <a:r>
              <a:rPr lang="fr-FR" sz="1600" dirty="0" err="1"/>
              <a:t>with</a:t>
            </a:r>
            <a:r>
              <a:rPr lang="fr-FR" sz="1600" dirty="0"/>
              <a:t> FW </a:t>
            </a:r>
            <a:r>
              <a:rPr lang="fr-FR" sz="1600" dirty="0" err="1"/>
              <a:t>rule</a:t>
            </a:r>
            <a:r>
              <a:rPr lang="fr-FR" sz="1600" dirty="0"/>
              <a:t> </a:t>
            </a:r>
            <a:r>
              <a:rPr lang="fr-FR" sz="1600" dirty="0" err="1"/>
              <a:t>allowing</a:t>
            </a:r>
            <a:r>
              <a:rPr lang="fr-FR" sz="1600" dirty="0"/>
              <a:t> </a:t>
            </a:r>
            <a:r>
              <a:rPr lang="fr-FR" sz="1600" dirty="0" err="1"/>
              <a:t>access</a:t>
            </a:r>
            <a:r>
              <a:rPr lang="fr-FR" sz="1600" dirty="0"/>
              <a:t> to the </a:t>
            </a:r>
            <a:r>
              <a:rPr lang="fr-FR" sz="1600" dirty="0" err="1"/>
              <a:t>Floating</a:t>
            </a:r>
            <a:r>
              <a:rPr lang="fr-FR" sz="1600" dirty="0"/>
              <a:t> IP@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cxnSp>
        <p:nvCxnSpPr>
          <p:cNvPr id="45" name="Straight Connector 44"/>
          <p:cNvCxnSpPr/>
          <p:nvPr/>
        </p:nvCxnSpPr>
        <p:spPr bwMode="auto">
          <a:xfrm flipH="1" flipV="1">
            <a:off x="8588565" y="2609834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8588564" y="2186865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Tenant1-LS1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10.1.1.0/24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 bwMode="auto">
          <a:xfrm flipH="1" flipV="1">
            <a:off x="10642493" y="2609834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H="1" flipV="1">
            <a:off x="9491557" y="1648442"/>
            <a:ext cx="2224193" cy="8386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Straight Connector 50"/>
          <p:cNvCxnSpPr>
            <a:endCxn id="53" idx="0"/>
          </p:cNvCxnSpPr>
          <p:nvPr/>
        </p:nvCxnSpPr>
        <p:spPr bwMode="auto">
          <a:xfrm flipH="1">
            <a:off x="9090869" y="2609834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2" name="Group 51"/>
          <p:cNvGrpSpPr/>
          <p:nvPr/>
        </p:nvGrpSpPr>
        <p:grpSpPr>
          <a:xfrm>
            <a:off x="8907989" y="2813105"/>
            <a:ext cx="365760" cy="365760"/>
            <a:chOff x="7882780" y="2019910"/>
            <a:chExt cx="457200" cy="457200"/>
          </a:xfrm>
        </p:grpSpPr>
        <p:sp>
          <p:nvSpPr>
            <p:cNvPr id="53" name="Rounded Rectangle 52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Straight Connector 54"/>
          <p:cNvCxnSpPr>
            <a:endCxn id="57" idx="0"/>
          </p:cNvCxnSpPr>
          <p:nvPr/>
        </p:nvCxnSpPr>
        <p:spPr bwMode="auto">
          <a:xfrm flipH="1">
            <a:off x="9660792" y="2609834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9477912" y="2809632"/>
            <a:ext cx="365760" cy="365760"/>
            <a:chOff x="7882780" y="2019910"/>
            <a:chExt cx="457200" cy="457200"/>
          </a:xfrm>
        </p:grpSpPr>
        <p:sp>
          <p:nvSpPr>
            <p:cNvPr id="57" name="Rounded Rectangle 56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Straight Connector 58"/>
          <p:cNvCxnSpPr>
            <a:endCxn id="61" idx="0"/>
          </p:cNvCxnSpPr>
          <p:nvPr/>
        </p:nvCxnSpPr>
        <p:spPr bwMode="auto">
          <a:xfrm flipH="1">
            <a:off x="11088431" y="2603592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0" name="Group 59"/>
          <p:cNvGrpSpPr/>
          <p:nvPr/>
        </p:nvGrpSpPr>
        <p:grpSpPr>
          <a:xfrm>
            <a:off x="10905551" y="2806863"/>
            <a:ext cx="365760" cy="365760"/>
            <a:chOff x="7882780" y="2019910"/>
            <a:chExt cx="457200" cy="457200"/>
          </a:xfrm>
        </p:grpSpPr>
        <p:sp>
          <p:nvSpPr>
            <p:cNvPr id="61" name="Rounded Rectangle 60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3" name="Straight Connector 62"/>
          <p:cNvCxnSpPr>
            <a:endCxn id="65" idx="0"/>
          </p:cNvCxnSpPr>
          <p:nvPr/>
        </p:nvCxnSpPr>
        <p:spPr bwMode="auto">
          <a:xfrm flipH="1">
            <a:off x="11658354" y="2603592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64" name="Group 63"/>
          <p:cNvGrpSpPr/>
          <p:nvPr/>
        </p:nvGrpSpPr>
        <p:grpSpPr>
          <a:xfrm>
            <a:off x="11475474" y="2803390"/>
            <a:ext cx="365760" cy="365760"/>
            <a:chOff x="7882780" y="2019910"/>
            <a:chExt cx="457200" cy="457200"/>
          </a:xfrm>
        </p:grpSpPr>
        <p:sp>
          <p:nvSpPr>
            <p:cNvPr id="65" name="Rounded Rectangle 64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67" name="Elbow Connector 66"/>
          <p:cNvCxnSpPr/>
          <p:nvPr/>
        </p:nvCxnSpPr>
        <p:spPr>
          <a:xfrm rot="16200000" flipH="1">
            <a:off x="10466106" y="2201552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 rot="5400000">
            <a:off x="9880717" y="2254083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cxnSp>
        <p:nvCxnSpPr>
          <p:cNvPr id="70" name="Straight Connector 69"/>
          <p:cNvCxnSpPr>
            <a:endCxn id="69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Rectangle 70"/>
          <p:cNvSpPr/>
          <p:nvPr/>
        </p:nvSpPr>
        <p:spPr>
          <a:xfrm>
            <a:off x="10033020" y="1796290"/>
            <a:ext cx="703726" cy="662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3" name="TextBox 72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74" name="Picture 37"/>
          <p:cNvPicPr>
            <a:picLocks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TextBox 74"/>
          <p:cNvSpPr txBox="1"/>
          <p:nvPr/>
        </p:nvSpPr>
        <p:spPr>
          <a:xfrm>
            <a:off x="9733608" y="567543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r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sp>
        <p:nvSpPr>
          <p:cNvPr id="41" name="Oval 4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9667419" y="2050179"/>
            <a:ext cx="866" cy="436185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309500" y="2035846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10.1.1.3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20.20.20.109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081007" y="1873713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1167164" y="217521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Tenant1-LS2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10.1.2.0/24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33" y="2553295"/>
            <a:ext cx="10467560" cy="427789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008907" y="5062827"/>
            <a:ext cx="7364486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155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What happens in the backend (3/5)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Case2: LR </a:t>
            </a:r>
            <a:r>
              <a:rPr lang="fr-FR" dirty="0" err="1"/>
              <a:t>Distributed</a:t>
            </a:r>
            <a:r>
              <a:rPr lang="fr-FR" dirty="0"/>
              <a:t> router </a:t>
            </a:r>
          </a:p>
          <a:p>
            <a:pPr lvl="2"/>
            <a:r>
              <a:rPr lang="fr-FR" dirty="0"/>
              <a:t>The Tenant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	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3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/>
              <a:t>SNAT </a:t>
            </a:r>
            <a:r>
              <a:rPr lang="fr-FR" sz="1600" dirty="0" smtClean="0"/>
              <a:t>+ DNAT </a:t>
            </a:r>
            <a:r>
              <a:rPr lang="fr-FR" sz="1600" dirty="0" err="1" smtClean="0"/>
              <a:t>rules</a:t>
            </a:r>
            <a:r>
              <a:rPr lang="fr-FR" sz="1600" dirty="0" smtClean="0"/>
              <a:t> </a:t>
            </a:r>
            <a:r>
              <a:rPr lang="fr-FR" sz="1600" dirty="0"/>
              <a:t>for "</a:t>
            </a:r>
            <a:r>
              <a:rPr lang="fr-FR" sz="1600" dirty="0" smtClean="0"/>
              <a:t>South/</a:t>
            </a:r>
            <a:r>
              <a:rPr lang="fr-FR" sz="1600" dirty="0" err="1" smtClean="0"/>
              <a:t>North</a:t>
            </a:r>
            <a:r>
              <a:rPr lang="fr-FR" sz="1600" dirty="0" smtClean="0"/>
              <a:t>" and "</a:t>
            </a:r>
            <a:r>
              <a:rPr lang="fr-FR" sz="1600" dirty="0" err="1" smtClean="0"/>
              <a:t>North</a:t>
            </a:r>
            <a:r>
              <a:rPr lang="fr-FR" sz="1600" dirty="0" smtClean="0"/>
              <a:t>/South"</a:t>
            </a:r>
            <a:endParaRPr lang="fr-FR" sz="1600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41" name="Oval 4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1" name="Straight Connector 80"/>
          <p:cNvCxnSpPr>
            <a:endCxn id="108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/>
          <p:cNvCxnSpPr>
            <a:endCxn id="90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90" name="Rounded Rectangle 8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2" name="Straight Connector 91"/>
          <p:cNvCxnSpPr>
            <a:endCxn id="94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94" name="Rounded Rectangle 9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Straight Connector 95"/>
          <p:cNvCxnSpPr>
            <a:endCxn id="98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Group 96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98" name="Rounded Rectangle 9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endCxn id="102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1" name="Group 100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102" name="Rounded Rectangle 10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4" name="Elbow Connector 103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107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497882" y="2083564"/>
            <a:ext cx="973343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4" name="Picture 37"/>
          <p:cNvPicPr>
            <a:picLocks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TextBox 114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9668285" y="2050179"/>
            <a:ext cx="0" cy="165182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379497" y="2452953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20.20.20.115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151004" y="2290820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94" y="3134102"/>
            <a:ext cx="8898713" cy="2871935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025201" y="4708065"/>
            <a:ext cx="4125803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53" name="Rectangle 52"/>
          <p:cNvSpPr/>
          <p:nvPr/>
        </p:nvSpPr>
        <p:spPr>
          <a:xfrm>
            <a:off x="5025201" y="5143250"/>
            <a:ext cx="4125803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769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</a:t>
            </a:r>
            <a:r>
              <a:rPr lang="fr-FR" dirty="0" smtClean="0"/>
              <a:t>@ </a:t>
            </a:r>
            <a:r>
              <a:rPr lang="en-US" dirty="0" smtClean="0"/>
              <a:t>– What happens in the backend (4/5)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0969943" cy="4648200"/>
          </a:xfrm>
        </p:spPr>
        <p:txBody>
          <a:bodyPr/>
          <a:lstStyle/>
          <a:p>
            <a:r>
              <a:rPr lang="fr-FR" dirty="0"/>
              <a:t>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 smtClean="0"/>
              <a:t>Floating</a:t>
            </a:r>
            <a:r>
              <a:rPr lang="fr-FR" dirty="0" smtClean="0"/>
              <a:t> IP@ </a:t>
            </a:r>
            <a:r>
              <a:rPr lang="fr-FR" dirty="0" err="1" smtClean="0"/>
              <a:t>created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Case2: LR </a:t>
            </a:r>
            <a:r>
              <a:rPr lang="fr-FR" dirty="0" err="1"/>
              <a:t>Distributed</a:t>
            </a:r>
            <a:r>
              <a:rPr lang="fr-FR" dirty="0"/>
              <a:t> router </a:t>
            </a:r>
          </a:p>
          <a:p>
            <a:pPr lvl="2"/>
            <a:r>
              <a:rPr lang="fr-FR" dirty="0"/>
              <a:t>The Tenant </a:t>
            </a:r>
            <a:r>
              <a:rPr lang="fr-FR" dirty="0" err="1" smtClean="0"/>
              <a:t>Edge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endParaRPr lang="fr-FR" dirty="0"/>
          </a:p>
          <a:p>
            <a:pPr marL="548400" lvl="2" indent="0">
              <a:buNone/>
            </a:pPr>
            <a:r>
              <a:rPr lang="fr-FR" dirty="0"/>
              <a:t>	Under "NSX – NSX </a:t>
            </a:r>
            <a:r>
              <a:rPr lang="fr-FR" dirty="0" err="1"/>
              <a:t>Edges</a:t>
            </a:r>
            <a:r>
              <a:rPr lang="fr-FR" dirty="0"/>
              <a:t>"</a:t>
            </a:r>
          </a:p>
          <a:p>
            <a:pPr lvl="3"/>
            <a:r>
              <a:rPr lang="fr-FR" sz="1600" dirty="0" err="1" smtClean="0"/>
              <a:t>with</a:t>
            </a:r>
            <a:r>
              <a:rPr lang="fr-FR" sz="1600" dirty="0" smtClean="0"/>
              <a:t> FW </a:t>
            </a:r>
            <a:r>
              <a:rPr lang="fr-FR" sz="1600" dirty="0" err="1" smtClean="0"/>
              <a:t>rule</a:t>
            </a:r>
            <a:r>
              <a:rPr lang="fr-FR" sz="1600" dirty="0" smtClean="0"/>
              <a:t> </a:t>
            </a:r>
            <a:r>
              <a:rPr lang="fr-FR" sz="1600" dirty="0" err="1" smtClean="0"/>
              <a:t>allowing</a:t>
            </a:r>
            <a:r>
              <a:rPr lang="fr-FR" sz="1600" dirty="0" smtClean="0"/>
              <a:t> </a:t>
            </a:r>
            <a:r>
              <a:rPr lang="fr-FR" sz="1600" dirty="0" err="1" smtClean="0"/>
              <a:t>access</a:t>
            </a:r>
            <a:r>
              <a:rPr lang="fr-FR" sz="1600" dirty="0" smtClean="0"/>
              <a:t> to the </a:t>
            </a:r>
            <a:r>
              <a:rPr lang="fr-FR" sz="1600" dirty="0" err="1" smtClean="0"/>
              <a:t>Floating</a:t>
            </a:r>
            <a:r>
              <a:rPr lang="fr-FR" sz="1600" dirty="0" smtClean="0"/>
              <a:t> IP@</a:t>
            </a:r>
            <a:endParaRPr lang="fr-FR" sz="1600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</p:txBody>
      </p:sp>
      <p:sp>
        <p:nvSpPr>
          <p:cNvPr id="41" name="Oval 40"/>
          <p:cNvSpPr/>
          <p:nvPr/>
        </p:nvSpPr>
        <p:spPr>
          <a:xfrm>
            <a:off x="700502" y="1991169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cxnSp>
        <p:nvCxnSpPr>
          <p:cNvPr id="81" name="Straight Connector 80"/>
          <p:cNvCxnSpPr>
            <a:endCxn id="108" idx="0"/>
          </p:cNvCxnSpPr>
          <p:nvPr/>
        </p:nvCxnSpPr>
        <p:spPr bwMode="auto">
          <a:xfrm flipH="1">
            <a:off x="10377851" y="2253574"/>
            <a:ext cx="7032" cy="68188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C39BE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H="1" flipV="1">
            <a:off x="8604892" y="3736507"/>
            <a:ext cx="1638874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8604891" y="3313538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Tenant2-LS1</a:t>
            </a:r>
          </a:p>
          <a:p>
            <a:r>
              <a:rPr lang="fr-FR" sz="1000" b="1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10.2.1.0/24</a:t>
            </a:r>
            <a:endParaRPr lang="en-US" sz="1000" b="1" dirty="0" err="1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Straight Connector 83"/>
          <p:cNvCxnSpPr/>
          <p:nvPr/>
        </p:nvCxnSpPr>
        <p:spPr bwMode="auto">
          <a:xfrm flipH="1" flipV="1">
            <a:off x="10658820" y="3736507"/>
            <a:ext cx="1490228" cy="4049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rgbClr val="6DB33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84"/>
          <p:cNvSpPr txBox="1"/>
          <p:nvPr/>
        </p:nvSpPr>
        <p:spPr>
          <a:xfrm>
            <a:off x="11183491" y="330188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ea typeface="ＭＳ Ｐゴシック"/>
              </a:rPr>
              <a:t>Tenant2-LS2</a:t>
            </a:r>
            <a:endParaRPr lang="fr-FR" sz="1000" b="1" dirty="0" smtClean="0">
              <a:solidFill>
                <a:srgbClr val="6DB33F"/>
              </a:solidFill>
              <a:latin typeface="Arial"/>
              <a:ea typeface="ＭＳ Ｐゴシック"/>
            </a:endParaRPr>
          </a:p>
          <a:p>
            <a:pPr algn="r" fontAlgn="base">
              <a:spcBef>
                <a:spcPct val="0"/>
              </a:spcBef>
            </a:pPr>
            <a:r>
              <a:rPr lang="fr-FR" sz="1000" b="1" dirty="0" smtClean="0">
                <a:solidFill>
                  <a:srgbClr val="6DB33F"/>
                </a:solidFill>
                <a:latin typeface="Arial"/>
                <a:ea typeface="ＭＳ Ｐゴシック"/>
              </a:rPr>
              <a:t>10.2.2.0/24</a:t>
            </a:r>
            <a:endParaRPr lang="en-US" sz="1000" b="1" dirty="0" err="1" smtClean="0">
              <a:solidFill>
                <a:srgbClr val="6DB33F"/>
              </a:solidFill>
              <a:latin typeface="Arial"/>
              <a:ea typeface="ＭＳ Ｐゴシック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 flipH="1">
            <a:off x="9491557" y="1648441"/>
            <a:ext cx="1742500" cy="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TextBox 86"/>
          <p:cNvSpPr txBox="1"/>
          <p:nvPr/>
        </p:nvSpPr>
        <p:spPr>
          <a:xfrm>
            <a:off x="9491556" y="1225472"/>
            <a:ext cx="1292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External-VLAN101</a:t>
            </a:r>
          </a:p>
          <a:p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20.20.20.0/24</a:t>
            </a:r>
            <a:endParaRPr lang="en-US" sz="1000" b="1" dirty="0" err="1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8" name="Straight Connector 87"/>
          <p:cNvCxnSpPr>
            <a:endCxn id="90" idx="0"/>
          </p:cNvCxnSpPr>
          <p:nvPr/>
        </p:nvCxnSpPr>
        <p:spPr bwMode="auto">
          <a:xfrm flipH="1">
            <a:off x="9107196" y="3736507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8924316" y="3939778"/>
            <a:ext cx="365760" cy="365760"/>
            <a:chOff x="7882780" y="2019910"/>
            <a:chExt cx="457200" cy="457200"/>
          </a:xfrm>
        </p:grpSpPr>
        <p:sp>
          <p:nvSpPr>
            <p:cNvPr id="90" name="Rounded Rectangle 89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2" name="Straight Connector 91"/>
          <p:cNvCxnSpPr>
            <a:endCxn id="94" idx="0"/>
          </p:cNvCxnSpPr>
          <p:nvPr/>
        </p:nvCxnSpPr>
        <p:spPr bwMode="auto">
          <a:xfrm flipH="1">
            <a:off x="9677119" y="3736507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3" name="Group 92"/>
          <p:cNvGrpSpPr/>
          <p:nvPr/>
        </p:nvGrpSpPr>
        <p:grpSpPr>
          <a:xfrm>
            <a:off x="9494239" y="3936305"/>
            <a:ext cx="365760" cy="365760"/>
            <a:chOff x="7882780" y="2019910"/>
            <a:chExt cx="457200" cy="457200"/>
          </a:xfrm>
        </p:grpSpPr>
        <p:sp>
          <p:nvSpPr>
            <p:cNvPr id="94" name="Rounded Rectangle 93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96" name="Straight Connector 95"/>
          <p:cNvCxnSpPr>
            <a:endCxn id="98" idx="0"/>
          </p:cNvCxnSpPr>
          <p:nvPr/>
        </p:nvCxnSpPr>
        <p:spPr bwMode="auto">
          <a:xfrm flipH="1">
            <a:off x="11104758" y="3730265"/>
            <a:ext cx="4107" cy="203271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Group 96"/>
          <p:cNvGrpSpPr/>
          <p:nvPr/>
        </p:nvGrpSpPr>
        <p:grpSpPr>
          <a:xfrm>
            <a:off x="10921878" y="3933536"/>
            <a:ext cx="365760" cy="365760"/>
            <a:chOff x="7882780" y="2019910"/>
            <a:chExt cx="457200" cy="457200"/>
          </a:xfrm>
        </p:grpSpPr>
        <p:sp>
          <p:nvSpPr>
            <p:cNvPr id="98" name="Rounded Rectangle 97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0" name="Straight Connector 99"/>
          <p:cNvCxnSpPr>
            <a:endCxn id="102" idx="0"/>
          </p:cNvCxnSpPr>
          <p:nvPr/>
        </p:nvCxnSpPr>
        <p:spPr bwMode="auto">
          <a:xfrm flipH="1">
            <a:off x="11674681" y="3730265"/>
            <a:ext cx="468" cy="199798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1" name="Group 100"/>
          <p:cNvGrpSpPr/>
          <p:nvPr/>
        </p:nvGrpSpPr>
        <p:grpSpPr>
          <a:xfrm>
            <a:off x="11491801" y="3930063"/>
            <a:ext cx="365760" cy="365760"/>
            <a:chOff x="7882780" y="2019910"/>
            <a:chExt cx="457200" cy="457200"/>
          </a:xfrm>
        </p:grpSpPr>
        <p:sp>
          <p:nvSpPr>
            <p:cNvPr id="102" name="Rounded Rectangle 101"/>
            <p:cNvSpPr/>
            <p:nvPr/>
          </p:nvSpPr>
          <p:spPr>
            <a:xfrm>
              <a:off x="7882780" y="2019910"/>
              <a:ext cx="457200" cy="457200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959620" y="2132685"/>
              <a:ext cx="365760" cy="31167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fr-FR" sz="1400" dirty="0" smtClean="0">
                  <a:solidFill>
                    <a:schemeClr val="bg1"/>
                  </a:solidFill>
                </a:rPr>
                <a:t>VM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cxnSp>
        <p:nvCxnSpPr>
          <p:cNvPr id="104" name="Elbow Connector 103"/>
          <p:cNvCxnSpPr/>
          <p:nvPr/>
        </p:nvCxnSpPr>
        <p:spPr>
          <a:xfrm rot="16200000" flipH="1">
            <a:off x="10482433" y="3328225"/>
            <a:ext cx="400112" cy="37073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rot="5400000">
            <a:off x="9897044" y="3380756"/>
            <a:ext cx="413941" cy="27950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107" idx="0"/>
          </p:cNvCxnSpPr>
          <p:nvPr/>
        </p:nvCxnSpPr>
        <p:spPr bwMode="auto">
          <a:xfrm flipH="1">
            <a:off x="10362807" y="1648441"/>
            <a:ext cx="394" cy="229227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7" name="NSX Router Blu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20" y="1877668"/>
            <a:ext cx="498973" cy="498973"/>
          </a:xfrm>
          <a:prstGeom prst="rect">
            <a:avLst/>
          </a:prstGeom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171" y="2935455"/>
            <a:ext cx="1173360" cy="39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TextBox 108"/>
          <p:cNvSpPr txBox="1"/>
          <p:nvPr/>
        </p:nvSpPr>
        <p:spPr>
          <a:xfrm>
            <a:off x="10913276" y="3113463"/>
            <a:ext cx="912429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Tenant-</a:t>
            </a:r>
            <a:r>
              <a:rPr lang="fr-FR" sz="10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DLR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497882" y="2083564"/>
            <a:ext cx="973343" cy="246221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pPr algn="l"/>
            <a:r>
              <a:rPr lang="fr-FR" sz="1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Shared-Edge</a:t>
            </a:r>
            <a:endParaRPr lang="en-US" sz="10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359258" y="2468907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inter-Tenant-net</a:t>
            </a:r>
          </a:p>
          <a:p>
            <a:r>
              <a:rPr lang="fr-FR" sz="1000" b="1" dirty="0" smtClean="0">
                <a:solidFill>
                  <a:srgbClr val="C39B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169.254.2.0/28</a:t>
            </a:r>
            <a:endParaRPr lang="en-US" sz="1000" b="1" dirty="0" err="1" smtClean="0">
              <a:solidFill>
                <a:srgbClr val="C39B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10825325" y="167118"/>
            <a:ext cx="0" cy="1489710"/>
          </a:xfrm>
          <a:prstGeom prst="line">
            <a:avLst/>
          </a:prstGeom>
          <a:solidFill>
            <a:srgbClr val="0095D3"/>
          </a:solidFill>
          <a:ln w="28575" cap="flat" cmpd="sng" algn="ctr">
            <a:solidFill>
              <a:schemeClr val="tx2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13" name="TextBox 112"/>
          <p:cNvSpPr txBox="1"/>
          <p:nvPr/>
        </p:nvSpPr>
        <p:spPr>
          <a:xfrm>
            <a:off x="10857311" y="924069"/>
            <a:ext cx="290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0"/>
              </a:spcAft>
            </a:pPr>
            <a:r>
              <a:rPr lang="fr-FR" sz="1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.1</a:t>
            </a:r>
          </a:p>
        </p:txBody>
      </p:sp>
      <p:pic>
        <p:nvPicPr>
          <p:cNvPr id="114" name="Picture 37"/>
          <p:cNvPicPr>
            <a:picLocks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0" contrast="20000"/>
          </a:blip>
          <a:srcRect/>
          <a:stretch>
            <a:fillRect/>
          </a:stretch>
        </p:blipFill>
        <p:spPr bwMode="auto">
          <a:xfrm>
            <a:off x="10518446" y="522846"/>
            <a:ext cx="618976" cy="435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" name="TextBox 114"/>
          <p:cNvSpPr txBox="1"/>
          <p:nvPr/>
        </p:nvSpPr>
        <p:spPr>
          <a:xfrm>
            <a:off x="11090626" y="477236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</a:t>
            </a:r>
          </a:p>
          <a:p>
            <a:pPr algn="l">
              <a:spcAft>
                <a:spcPts val="0"/>
              </a:spcAft>
            </a:pPr>
            <a:r>
              <a:rPr lang="fr-FR" sz="1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endParaRPr lang="en-US" sz="12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9725219" y="1796290"/>
            <a:ext cx="2054987" cy="163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117" name="Straight Arrow Connector 116"/>
          <p:cNvCxnSpPr/>
          <p:nvPr/>
        </p:nvCxnSpPr>
        <p:spPr>
          <a:xfrm>
            <a:off x="9547458" y="428081"/>
            <a:ext cx="726632" cy="124837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436788" y="153634"/>
            <a:ext cx="2351926" cy="2769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40000"/>
              </a:spcAft>
            </a:pPr>
            <a:r>
              <a:rPr lang="fr-FR" sz="1200" b="1" dirty="0" err="1" smtClean="0">
                <a:solidFill>
                  <a:schemeClr val="tx2"/>
                </a:solidFill>
                <a:ea typeface="ＭＳ Ｐゴシック"/>
              </a:rPr>
              <a:t>Floating</a:t>
            </a:r>
            <a:r>
              <a:rPr lang="fr-FR" sz="1200" b="1" dirty="0" smtClean="0">
                <a:solidFill>
                  <a:schemeClr val="tx2"/>
                </a:solidFill>
                <a:ea typeface="ＭＳ Ｐゴシック"/>
              </a:rPr>
              <a:t> IP@: 20.20.20.x = VM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>
            <a:off x="9668285" y="2050179"/>
            <a:ext cx="0" cy="1651820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379497" y="2452953"/>
            <a:ext cx="12522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10.2.1.3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9351003" y="561888"/>
            <a:ext cx="0" cy="1251142"/>
          </a:xfrm>
          <a:prstGeom prst="straightConnector1">
            <a:avLst/>
          </a:prstGeom>
          <a:ln w="38100">
            <a:solidFill>
              <a:srgbClr val="FF0000"/>
            </a:solidFill>
            <a:miter lim="800000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855247" y="1215176"/>
            <a:ext cx="1534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8.8.8.8 =</a:t>
            </a:r>
            <a:r>
              <a:rPr lang="en-US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20.20.20.115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9151004" y="2290820"/>
            <a:ext cx="5421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DNAT</a:t>
            </a:r>
            <a:endParaRPr lang="en-US" sz="1000" b="1" dirty="0" err="1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b="3240"/>
          <a:stretch/>
        </p:blipFill>
        <p:spPr>
          <a:xfrm>
            <a:off x="1328426" y="2874422"/>
            <a:ext cx="10570435" cy="393192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412276" y="5960116"/>
            <a:ext cx="7367929" cy="3890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374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Floating</a:t>
            </a:r>
            <a:r>
              <a:rPr lang="fr-FR" dirty="0"/>
              <a:t> IP@ </a:t>
            </a:r>
            <a:r>
              <a:rPr lang="en-US" dirty="0"/>
              <a:t>– What happens in the backend </a:t>
            </a:r>
            <a:r>
              <a:rPr lang="en-US" dirty="0" smtClean="0"/>
              <a:t>(5/5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7383" y="1371600"/>
            <a:ext cx="11352025" cy="4648200"/>
          </a:xfrm>
        </p:spPr>
        <p:txBody>
          <a:bodyPr/>
          <a:lstStyle/>
          <a:p>
            <a:r>
              <a:rPr lang="en-US" u="sng" dirty="0" smtClean="0"/>
              <a:t>Technical Note:</a:t>
            </a:r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find</a:t>
            </a:r>
            <a:r>
              <a:rPr lang="fr-FR" dirty="0" smtClean="0"/>
              <a:t> the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/>
              <a:t>S</a:t>
            </a:r>
            <a:r>
              <a:rPr lang="fr-FR" dirty="0" err="1" smtClean="0"/>
              <a:t>hared</a:t>
            </a:r>
            <a:r>
              <a:rPr lang="fr-FR" dirty="0" smtClean="0"/>
              <a:t> </a:t>
            </a:r>
            <a:r>
              <a:rPr lang="fr-FR" dirty="0" err="1" smtClean="0"/>
              <a:t>Edge</a:t>
            </a:r>
            <a:r>
              <a:rPr lang="fr-FR" dirty="0" smtClean="0"/>
              <a:t> for a </a:t>
            </a:r>
            <a:r>
              <a:rPr lang="fr-FR" dirty="0" err="1" smtClean="0"/>
              <a:t>specific</a:t>
            </a:r>
            <a:r>
              <a:rPr lang="fr-FR" dirty="0" smtClean="0"/>
              <a:t> </a:t>
            </a:r>
            <a:r>
              <a:rPr lang="fr-FR" dirty="0" err="1" smtClean="0"/>
              <a:t>Logical</a:t>
            </a:r>
            <a:r>
              <a:rPr lang="fr-FR" dirty="0" smtClean="0"/>
              <a:t> Router </a:t>
            </a:r>
            <a:r>
              <a:rPr lang="fr-FR" dirty="0" err="1" smtClean="0"/>
              <a:t>Centralized</a:t>
            </a:r>
            <a:r>
              <a:rPr lang="fr-FR" dirty="0" smtClean="0"/>
              <a:t>:</a:t>
            </a:r>
          </a:p>
          <a:p>
            <a:pPr lvl="2"/>
            <a:r>
              <a:rPr lang="fr-FR" dirty="0" err="1" smtClean="0"/>
              <a:t>Retrieve</a:t>
            </a:r>
            <a:r>
              <a:rPr lang="fr-FR" dirty="0" smtClean="0"/>
              <a:t> one of the </a:t>
            </a:r>
            <a:r>
              <a:rPr lang="fr-FR" dirty="0" err="1" smtClean="0"/>
              <a:t>OpenStack</a:t>
            </a:r>
            <a:r>
              <a:rPr lang="fr-FR" dirty="0" smtClean="0"/>
              <a:t> Network UUID on the </a:t>
            </a:r>
            <a:r>
              <a:rPr lang="fr-FR" dirty="0" err="1" smtClean="0"/>
              <a:t>Logical</a:t>
            </a:r>
            <a:r>
              <a:rPr lang="fr-FR" dirty="0" smtClean="0"/>
              <a:t> Router</a:t>
            </a:r>
          </a:p>
          <a:p>
            <a:pPr marL="548400" lvl="2" indent="0">
              <a:buNone/>
            </a:pPr>
            <a:r>
              <a:rPr lang="fr-FR" dirty="0"/>
              <a:t>	</a:t>
            </a:r>
            <a:r>
              <a:rPr lang="fr-FR" dirty="0" smtClean="0"/>
              <a:t>You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OpenStack</a:t>
            </a:r>
            <a:r>
              <a:rPr lang="fr-FR" dirty="0"/>
              <a:t> Network UUID via Horizon (</a:t>
            </a:r>
            <a:r>
              <a:rPr lang="fr-FR" dirty="0" err="1"/>
              <a:t>edit</a:t>
            </a:r>
            <a:r>
              <a:rPr lang="fr-FR" dirty="0"/>
              <a:t> the network)</a:t>
            </a:r>
          </a:p>
          <a:p>
            <a:pPr marL="548400" lvl="2" indent="0">
              <a:buNone/>
            </a:pPr>
            <a:r>
              <a:rPr lang="fr-FR" dirty="0" smtClean="0"/>
              <a:t>	or CLI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endParaRPr lang="fr-FR" dirty="0" smtClean="0"/>
          </a:p>
          <a:p>
            <a:pPr marL="548400" lvl="2" indent="0">
              <a:buNone/>
            </a:pPr>
            <a:r>
              <a:rPr lang="fr-FR" dirty="0" smtClean="0"/>
              <a:t>	</a:t>
            </a:r>
          </a:p>
          <a:p>
            <a:pPr lvl="1"/>
            <a:endParaRPr lang="fr-FR" dirty="0" smtClean="0"/>
          </a:p>
          <a:p>
            <a:pPr lvl="2"/>
            <a:r>
              <a:rPr lang="fr-FR" dirty="0" err="1" smtClean="0"/>
              <a:t>Find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Logical</a:t>
            </a:r>
            <a:r>
              <a:rPr lang="fr-FR" dirty="0"/>
              <a:t> Router in </a:t>
            </a:r>
            <a:r>
              <a:rPr lang="fr-FR" dirty="0" smtClean="0"/>
              <a:t>NSX</a:t>
            </a:r>
          </a:p>
          <a:p>
            <a:pPr marL="776900" lvl="3" indent="0">
              <a:buNone/>
            </a:pPr>
            <a:r>
              <a:rPr lang="fr-FR" sz="1600" dirty="0" smtClean="0"/>
              <a:t>Under </a:t>
            </a:r>
            <a:r>
              <a:rPr lang="fr-FR" sz="1600" dirty="0"/>
              <a:t>"NSX – </a:t>
            </a:r>
            <a:r>
              <a:rPr lang="fr-FR" sz="1600" dirty="0" err="1"/>
              <a:t>Logical</a:t>
            </a:r>
            <a:r>
              <a:rPr lang="fr-FR" sz="1600" dirty="0"/>
              <a:t> Switches", </a:t>
            </a:r>
            <a:r>
              <a:rPr lang="fr-FR" sz="1600" dirty="0" err="1"/>
              <a:t>edit</a:t>
            </a:r>
            <a:r>
              <a:rPr lang="fr-FR" sz="1600" dirty="0"/>
              <a:t> the </a:t>
            </a:r>
            <a:r>
              <a:rPr lang="fr-FR" sz="1600" dirty="0" err="1"/>
              <a:t>Logical</a:t>
            </a:r>
            <a:r>
              <a:rPr lang="fr-FR" sz="1600" dirty="0"/>
              <a:t> Switch and go </a:t>
            </a:r>
            <a:r>
              <a:rPr lang="fr-FR" sz="1600" dirty="0" err="1"/>
              <a:t>under</a:t>
            </a:r>
            <a:r>
              <a:rPr lang="fr-FR" sz="1600" dirty="0"/>
              <a:t> "</a:t>
            </a:r>
            <a:r>
              <a:rPr lang="fr-FR" sz="1600" dirty="0" err="1"/>
              <a:t>Related</a:t>
            </a:r>
            <a:r>
              <a:rPr lang="fr-FR" sz="1600" dirty="0"/>
              <a:t> </a:t>
            </a:r>
            <a:r>
              <a:rPr lang="fr-FR" sz="1600" dirty="0" err="1"/>
              <a:t>Objects</a:t>
            </a:r>
            <a:r>
              <a:rPr lang="fr-FR" sz="1600" dirty="0"/>
              <a:t> – NSX </a:t>
            </a:r>
            <a:r>
              <a:rPr lang="fr-FR" sz="1600" dirty="0" err="1"/>
              <a:t>Edges</a:t>
            </a:r>
            <a:r>
              <a:rPr lang="fr-FR" sz="1600" dirty="0"/>
              <a:t>"</a:t>
            </a:r>
          </a:p>
          <a:p>
            <a:pPr marL="548400" lvl="2" indent="0">
              <a:buNone/>
            </a:pPr>
            <a:endParaRPr lang="fr-FR" dirty="0"/>
          </a:p>
          <a:p>
            <a:pPr marL="548400" lvl="2" indent="0">
              <a:buNone/>
            </a:pPr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en-US" dirty="0"/>
          </a:p>
          <a:p>
            <a:pPr marL="274200" lvl="1" indent="0">
              <a:buNone/>
            </a:pPr>
            <a:endParaRPr lang="en-US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663888" y="2870046"/>
            <a:ext cx="5469181" cy="137540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root@controller01:~# 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neutron net-</a:t>
            </a:r>
            <a:r>
              <a:rPr lang="fr-FR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fr-FR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--all-tenants</a:t>
            </a:r>
          </a:p>
          <a:p>
            <a:pPr marL="0" lvl="1" indent="-594101"/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(requires admin credentials)</a:t>
            </a:r>
            <a:endParaRPr lang="fr-FR" sz="1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id                                   | </a:t>
            </a:r>
            <a:r>
              <a:rPr lang="fr-F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6d868ba6-5a70-4ca9-a7d3-822558571d40 | Tenant1-LS1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b1436207-f50c-4742-ae45-58226f8dd631 | Tenant1-LS2 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| ccee6823-360d-43d7-99b0-a7e22b82433f | External-101        |</a:t>
            </a:r>
          </a:p>
          <a:p>
            <a:pPr marL="0" lvl="1" indent="-594101"/>
            <a:r>
              <a:rPr lang="fr-F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+--------------------------------------+---------------------+</a:t>
            </a:r>
          </a:p>
        </p:txBody>
      </p:sp>
      <p:sp>
        <p:nvSpPr>
          <p:cNvPr id="9" name="Oval 8"/>
          <p:cNvSpPr/>
          <p:nvPr/>
        </p:nvSpPr>
        <p:spPr>
          <a:xfrm>
            <a:off x="733159" y="4388908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FF0000"/>
                </a:solidFill>
              </a:rPr>
              <a:t>2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3159" y="2033155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1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574" y="2512483"/>
            <a:ext cx="2924175" cy="187642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519840" y="5052074"/>
            <a:ext cx="6343977" cy="1783172"/>
            <a:chOff x="2519840" y="5052074"/>
            <a:chExt cx="6343977" cy="17831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9840" y="5052074"/>
              <a:ext cx="6343977" cy="1783172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6417733" y="6400799"/>
              <a:ext cx="1367367" cy="2127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9452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VMware_white_16x9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VMware_white_16x9.potx</Template>
  <TotalTime>0</TotalTime>
  <Words>15253</Words>
  <Application>Microsoft Office PowerPoint</Application>
  <PresentationFormat>Custom</PresentationFormat>
  <Paragraphs>4541</Paragraphs>
  <Slides>165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1" baseType="lpstr">
      <vt:lpstr>ＭＳ Ｐゴシック</vt:lpstr>
      <vt:lpstr>Arial</vt:lpstr>
      <vt:lpstr>Calibri</vt:lpstr>
      <vt:lpstr>Courier New</vt:lpstr>
      <vt:lpstr>Wingdings</vt:lpstr>
      <vt:lpstr>VMware_white_16x9</vt:lpstr>
      <vt:lpstr>VIO 2.0 &amp; NSX-v Network Topologies Configuration Guide</vt:lpstr>
      <vt:lpstr>Goal</vt:lpstr>
      <vt:lpstr>Agenda</vt:lpstr>
      <vt:lpstr>Agenda</vt:lpstr>
      <vt:lpstr>What are the Neutron services available in VIO with NSX-v? (1/4)</vt:lpstr>
      <vt:lpstr>What are the Neutron services available in VIO with NSX-v? (2/4)</vt:lpstr>
      <vt:lpstr>What are the Neutron services available in VIO with NSX-v? (2/4)</vt:lpstr>
      <vt:lpstr>What are the Neutron services available in VIO with NSX-v? (3/4)</vt:lpstr>
      <vt:lpstr>What are the Neutron services available in VIO with NSX-v? (4/4)</vt:lpstr>
      <vt:lpstr>Network and Security services – NSX-v versus vDS (1/3)</vt:lpstr>
      <vt:lpstr>Network and Security services – NSX-v versus vDS (2/3)</vt:lpstr>
      <vt:lpstr>Network and Security services – NSX-v versus vDS (3/3)</vt:lpstr>
      <vt:lpstr>Agenda</vt:lpstr>
      <vt:lpstr>Requirements</vt:lpstr>
      <vt:lpstr>Important configuration files</vt:lpstr>
      <vt:lpstr>Agenda</vt:lpstr>
      <vt:lpstr>List of network and security services</vt:lpstr>
      <vt:lpstr>List of network and security services</vt:lpstr>
      <vt:lpstr>Switching – OpenStack Configuration (1/3)</vt:lpstr>
      <vt:lpstr>Switching – OpenStack Configuration (2/3)</vt:lpstr>
      <vt:lpstr>Switching – OpenStack Configuration (3/3)</vt:lpstr>
      <vt:lpstr>Switching – OpenStack Validation (1/2)</vt:lpstr>
      <vt:lpstr>Switching – OpenStack Validation (2/2)</vt:lpstr>
      <vt:lpstr>Switching – What happens in the backend (1/3)</vt:lpstr>
      <vt:lpstr>Switching – What happens in the backend (2/3)</vt:lpstr>
      <vt:lpstr>Switching – What happens in the backend (3/3)</vt:lpstr>
      <vt:lpstr>Switching – Limitation or bug (1/1)</vt:lpstr>
      <vt:lpstr>Switching – Specific use case "Provider Network" Tenant VMs in the same subnet as physical servers/routers/appliance</vt:lpstr>
      <vt:lpstr>Switching – Specific use case "Provider Network" Tenant VMs in the same subnet as physical servers/routers/appliance</vt:lpstr>
      <vt:lpstr>Switching – Specific use case "Provider Network" Tenant VMs in the same subnet as physical servers/routers/appliance</vt:lpstr>
      <vt:lpstr>Switching – Specific use case "Provider Network" Tenant VMs in the same subnet as physical servers/routers/appliance</vt:lpstr>
      <vt:lpstr>List of network and security services</vt:lpstr>
      <vt:lpstr>DHCP – OpenStack Configuration (1/3)</vt:lpstr>
      <vt:lpstr>DHCP – OpenStack Configuration (2/3)</vt:lpstr>
      <vt:lpstr>DHCP – OpenStack Configuration (3/3)</vt:lpstr>
      <vt:lpstr>DHCP – OpenStack Validation (1/2)</vt:lpstr>
      <vt:lpstr>DHCP – OpenStack Validation (2/2)</vt:lpstr>
      <vt:lpstr>DHCP – What happens in the backend (1/1)</vt:lpstr>
      <vt:lpstr>DHCP – Limitation or bug (1/1)</vt:lpstr>
      <vt:lpstr>List of network and security services</vt:lpstr>
      <vt:lpstr>External Network – OpenStack Configuration (1/5)</vt:lpstr>
      <vt:lpstr>External Network – OpenStack Configuration (2/5)</vt:lpstr>
      <vt:lpstr>External Network – OpenStack Configuration (3/5)</vt:lpstr>
      <vt:lpstr>External Network – OpenStack Configuration (4/5)</vt:lpstr>
      <vt:lpstr>External Network – OpenStack Configuration (5/5)</vt:lpstr>
      <vt:lpstr>External Network – OpenStack Validation (1/3)</vt:lpstr>
      <vt:lpstr>External Network – OpenStack Validation (2/3)</vt:lpstr>
      <vt:lpstr>External Network – OpenStack Validation (3/3)</vt:lpstr>
      <vt:lpstr>External Network – What happens in the backend (1/2)</vt:lpstr>
      <vt:lpstr>External Network – Limitation or bug (1/1)</vt:lpstr>
      <vt:lpstr>List of network and security services</vt:lpstr>
      <vt:lpstr>LR Centralized – OpenStack Configuration (1/5)</vt:lpstr>
      <vt:lpstr>LR Centralized – OpenStack Configuration (2/5)</vt:lpstr>
      <vt:lpstr>LR Centralized – OpenStack Configuration (4/5)</vt:lpstr>
      <vt:lpstr>LR Centralized – OpenStack Configuration (5/5)</vt:lpstr>
      <vt:lpstr>LR Centralized – OpenStack Validation (1/2)</vt:lpstr>
      <vt:lpstr>LR Centralized – OpenStack Validation (2/2)</vt:lpstr>
      <vt:lpstr>LR Centralized – What happens in the backend (1/6)</vt:lpstr>
      <vt:lpstr>LR Centralized – What happens in the backend (2/6)</vt:lpstr>
      <vt:lpstr>LR Centralized – What happens in the backend (3/6)</vt:lpstr>
      <vt:lpstr>LR Centralized – What happens in the backend (4/6)</vt:lpstr>
      <vt:lpstr>LR Centralized – What happens in the backend (5/6)</vt:lpstr>
      <vt:lpstr>LR Centralized – What happens in the backend (6/6)</vt:lpstr>
      <vt:lpstr>LR Centralized – Limitation or bug (1/1)</vt:lpstr>
      <vt:lpstr>List of network and security services</vt:lpstr>
      <vt:lpstr>LR Distributed – OpenStack Configuration (1/4)</vt:lpstr>
      <vt:lpstr>LR Distributed – OpenStack Configuration (2/4)</vt:lpstr>
      <vt:lpstr>LR Distributed – OpenStack Configuration (3/4)</vt:lpstr>
      <vt:lpstr>LR Distributed – OpenStack Configuration (4/4)</vt:lpstr>
      <vt:lpstr>LR Distributed – OpenStack Validation (1/3)</vt:lpstr>
      <vt:lpstr>LR Distributed – OpenStack Validation (2/3)</vt:lpstr>
      <vt:lpstr>LR Distributed – OpenStack Validation (3/3)</vt:lpstr>
      <vt:lpstr>LR Distributed – What happens in the backend (1/5)</vt:lpstr>
      <vt:lpstr>LR Distributed – What happens in the backend (2/5)</vt:lpstr>
      <vt:lpstr>LR Distributed – What happens in the backend (3/5)</vt:lpstr>
      <vt:lpstr>LR Distributed – What happens in the backend (4/5)</vt:lpstr>
      <vt:lpstr>LR Distributed – What happens in the backend (5/5)</vt:lpstr>
      <vt:lpstr>LR Distributed – Limitation or bug (1/1)</vt:lpstr>
      <vt:lpstr>List of network and security services</vt:lpstr>
      <vt:lpstr>Static Route – OpenStack Configuration (1/2)</vt:lpstr>
      <vt:lpstr>Static Route – OpenStack Configuration (2/2)</vt:lpstr>
      <vt:lpstr>Static Route – OpenStack Validation (1/2)</vt:lpstr>
      <vt:lpstr>Static Route – OpenStack Validation (2/2)</vt:lpstr>
      <vt:lpstr>Static Route – What happens in the backend (1/3)</vt:lpstr>
      <vt:lpstr>Static Route – What happens in the backend (2/3)</vt:lpstr>
      <vt:lpstr>Static Route – What happens in the backend (3/3)</vt:lpstr>
      <vt:lpstr>Static Route – Limitation or bug (1/1)</vt:lpstr>
      <vt:lpstr>List of network and security services</vt:lpstr>
      <vt:lpstr>Floating IP@ – OpenStack Configuration (1/3)</vt:lpstr>
      <vt:lpstr>Floating IP@ – OpenStack Configuration (1/3)</vt:lpstr>
      <vt:lpstr>Floating IP@ – OpenStack Configuration (2/3)</vt:lpstr>
      <vt:lpstr>Floating IP@ – OpenStack Configuration (3/3)</vt:lpstr>
      <vt:lpstr>Floating IP@ – OpenStack Validation (1/2)</vt:lpstr>
      <vt:lpstr>Floating IP@ – OpenStack Validation (2/2)</vt:lpstr>
      <vt:lpstr>Floating IP@ – What happens in the backend (1/5)</vt:lpstr>
      <vt:lpstr>Floating IP@ – What happens in the backend (2/5)</vt:lpstr>
      <vt:lpstr>Floating IP@ – What happens in the backend (3/5)</vt:lpstr>
      <vt:lpstr>Floating IP@ – What happens in the backend (4/5)</vt:lpstr>
      <vt:lpstr>Floating IP@ – What happens in the backend (5/5)</vt:lpstr>
      <vt:lpstr>Floating IP – Limitation or bug (1/1)</vt:lpstr>
      <vt:lpstr>List of network and security services</vt:lpstr>
      <vt:lpstr>No-NAT – OpenStack Configuration (1/2)</vt:lpstr>
      <vt:lpstr>No-NAT – OpenStack Configuration (2/2)</vt:lpstr>
      <vt:lpstr>No-NAT – OpenStack Validation (1/2)</vt:lpstr>
      <vt:lpstr>No-NAT – OpenStack Validation (2/2)</vt:lpstr>
      <vt:lpstr>No-NAT – What happens in the backend (1/5)</vt:lpstr>
      <vt:lpstr>No-NAT – What happens in the backend (2/5)</vt:lpstr>
      <vt:lpstr>No-NAT – What happens in the backend (3/5)</vt:lpstr>
      <vt:lpstr>No-NAT – What happens in the backend (4/5)</vt:lpstr>
      <vt:lpstr>No-NAT – What happens in the backend (5/5)</vt:lpstr>
      <vt:lpstr>No-NAT – Limitation or bug (1/1)</vt:lpstr>
      <vt:lpstr>List of network and security services</vt:lpstr>
      <vt:lpstr>Firewalling – OpenStack Configuration (1/6)</vt:lpstr>
      <vt:lpstr>Firewalling – OpenStack Configuration (2/6)</vt:lpstr>
      <vt:lpstr>Firewalling – OpenStack Configuration (3/6)</vt:lpstr>
      <vt:lpstr>Firewalling – OpenStack Configuration (4/6)</vt:lpstr>
      <vt:lpstr>Firewalling – OpenStack Configuration (5/6)</vt:lpstr>
      <vt:lpstr>Firewalling – OpenStack Configuration (6/6)</vt:lpstr>
      <vt:lpstr>Firewalling – OpenStack Validation (1/2)</vt:lpstr>
      <vt:lpstr>Firewalling – OpenStack Validation (2/2)</vt:lpstr>
      <vt:lpstr>Firewalling – What happens in the backend (1/2)</vt:lpstr>
      <vt:lpstr>Firewalling – What happens in the backend (2/2)</vt:lpstr>
      <vt:lpstr>Firewalling – What happens in the backend (2/2)</vt:lpstr>
      <vt:lpstr>Firewalling – Specific use case "VM sending multicast" Tenant VM sends multicast to other VMs in its subnet</vt:lpstr>
      <vt:lpstr>Firewalling – Specific use case "logging Firewall rules" ESXi sends logs to syslog server for VM traffic blocked/allowed.</vt:lpstr>
      <vt:lpstr>Firewalling – Specific use case "logging Firewall rules" ESXi sends logs to syslog server for VM traffic blocked/allowed.</vt:lpstr>
      <vt:lpstr>Firewalling – Specific use case "logging Firewall rules" ESXi sends logs to syslog server for VM traffic blocked/allowed.</vt:lpstr>
      <vt:lpstr>Firewalling – Specific use case "logging Firewall rules" ESXi sends logs to syslog server for VM traffic blocked/allowed.</vt:lpstr>
      <vt:lpstr>Firewalling – Limitation or bug (1/1)</vt:lpstr>
      <vt:lpstr>List of network and security services</vt:lpstr>
      <vt:lpstr>Port Security – OpenStack Configuration (1/1)</vt:lpstr>
      <vt:lpstr>Port Security – OpenStack Validation (1/2)</vt:lpstr>
      <vt:lpstr>Port Security – OpenStack Validation (2/2)</vt:lpstr>
      <vt:lpstr>Port Security – What happens in the backend (1/1)</vt:lpstr>
      <vt:lpstr>Port Security – Limitation or bug (1/1)</vt:lpstr>
      <vt:lpstr>List of network and security services</vt:lpstr>
      <vt:lpstr>Load Balancing – OpenStack Configuration (1/8)</vt:lpstr>
      <vt:lpstr>Load Balancing – OpenStack Configuration (2/8)</vt:lpstr>
      <vt:lpstr>Load Balancing – OpenStack Configuration (3/8)</vt:lpstr>
      <vt:lpstr>Load Balancing – OpenStack Configuration (4/8)</vt:lpstr>
      <vt:lpstr>Load Balancing – OpenStack Configuration (5/8)</vt:lpstr>
      <vt:lpstr>Load Balancing – OpenStack Configuration (6/8)</vt:lpstr>
      <vt:lpstr>Load Balancing – OpenStack Configuration (7/8)</vt:lpstr>
      <vt:lpstr>Load Balancing – OpenStack Configuration (8/8)</vt:lpstr>
      <vt:lpstr>Load Balancing – OpenStack Validation (1/5)</vt:lpstr>
      <vt:lpstr>Load Balancing – OpenStack Validation (2/5)</vt:lpstr>
      <vt:lpstr>Load Balancing – OpenStack Validation (3/5)</vt:lpstr>
      <vt:lpstr>Load Balancing – OpenStack Validation (4/5)</vt:lpstr>
      <vt:lpstr>Load Balancing – OpenStack Validation (5/5)</vt:lpstr>
      <vt:lpstr>Load Balancing – What happens in the backend (1/3)</vt:lpstr>
      <vt:lpstr>Load Balancing – What happens in the backend (2/3)</vt:lpstr>
      <vt:lpstr>Load Balancing – What happens in the backend (3/3)</vt:lpstr>
      <vt:lpstr>Load Balancing – Limitation or bug (1/1)</vt:lpstr>
      <vt:lpstr>List of network and security services</vt:lpstr>
      <vt:lpstr>Metadata Service – Tenant network with LR Shared (or Exclusive)</vt:lpstr>
      <vt:lpstr>Metadata Service – Tenant network with LR Distributed</vt:lpstr>
      <vt:lpstr>Metadata Service – Tenant network without LR only Provider VXLAN Network</vt:lpstr>
      <vt:lpstr>Metadata Service – OpenStack Validation (1/1)</vt:lpstr>
      <vt:lpstr>Metadata Service – What happens in the backend (1/3)</vt:lpstr>
      <vt:lpstr>Metadata Service – What happens in the backend (2/3)</vt:lpstr>
      <vt:lpstr>Metadata Service – What happens in the backend (3/3)</vt:lpstr>
      <vt:lpstr>Metadata Service – Tenant network without LR only Provider VXLAN Network – HTTPS with external OpenStack Distro</vt:lpstr>
      <vt:lpstr>Metadata Service – Limitation or bug (1/1)</vt:lpstr>
      <vt:lpstr>Thank you</vt:lpstr>
      <vt:lpstr>OpenStack Field Resources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2013-12-13T12:14:49Z</dcterms:created>
  <dcterms:modified xsi:type="dcterms:W3CDTF">2015-10-13T09:38:11Z</dcterms:modified>
</cp:coreProperties>
</file>